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6" r:id="rId5"/>
    <p:sldId id="1332" r:id="rId6"/>
    <p:sldId id="1333" r:id="rId7"/>
    <p:sldId id="1334" r:id="rId8"/>
    <p:sldId id="1342" r:id="rId9"/>
    <p:sldId id="1335" r:id="rId10"/>
    <p:sldId id="1341" r:id="rId11"/>
    <p:sldId id="1336" r:id="rId12"/>
    <p:sldId id="1345" r:id="rId13"/>
    <p:sldId id="1337" r:id="rId14"/>
    <p:sldId id="372" r:id="rId15"/>
  </p:sldIdLst>
  <p:sldSz cx="9144000" cy="6858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F624C0D-E954-474A-BD8E-43B9A82F531A}">
          <p14:sldIdLst>
            <p14:sldId id="256"/>
            <p14:sldId id="1332"/>
            <p14:sldId id="1333"/>
            <p14:sldId id="1334"/>
            <p14:sldId id="1342"/>
            <p14:sldId id="1335"/>
            <p14:sldId id="1341"/>
            <p14:sldId id="1336"/>
            <p14:sldId id="1345"/>
            <p14:sldId id="1337"/>
            <p14:sldId id="372"/>
          </p14:sldIdLst>
        </p14:section>
        <p14:section name="Untitled Section" id="{6DC9F7DB-9F0E-425A-AC77-457F6FE7D130}">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CAC4"/>
    <a:srgbClr val="E76625"/>
    <a:srgbClr val="EF976B"/>
    <a:srgbClr val="1A4D7C"/>
    <a:srgbClr val="EDDBC9"/>
    <a:srgbClr val="D2A578"/>
    <a:srgbClr val="5283DA"/>
    <a:srgbClr val="326BD2"/>
    <a:srgbClr val="789EE2"/>
    <a:srgbClr val="334D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097" autoAdjust="0"/>
  </p:normalViewPr>
  <p:slideViewPr>
    <p:cSldViewPr snapToGrid="0">
      <p:cViewPr varScale="1">
        <p:scale>
          <a:sx n="108" d="100"/>
          <a:sy n="108" d="100"/>
        </p:scale>
        <p:origin x="1662"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C5033014-12E2-42E8-AFBA-1E0898A5678E}" type="datetimeFigureOut">
              <a:rPr lang="en-US" smtClean="0"/>
              <a:t>1/21/2025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D970993-74EE-497C-9FB8-FC462500EE83}" type="slidenum">
              <a:rPr lang="en-US" smtClean="0"/>
              <a:t>‹#›</a:t>
            </a:fld>
            <a:endParaRPr lang="en-US"/>
          </a:p>
        </p:txBody>
      </p:sp>
    </p:spTree>
    <p:extLst>
      <p:ext uri="{BB962C8B-B14F-4D97-AF65-F5344CB8AC3E}">
        <p14:creationId xmlns:p14="http://schemas.microsoft.com/office/powerpoint/2010/main" val="35439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970993-74EE-497C-9FB8-FC462500EE83}" type="slidenum">
              <a:rPr lang="en-US" smtClean="0"/>
              <a:t>1</a:t>
            </a:fld>
            <a:endParaRPr lang="en-US"/>
          </a:p>
        </p:txBody>
      </p:sp>
    </p:spTree>
    <p:extLst>
      <p:ext uri="{BB962C8B-B14F-4D97-AF65-F5344CB8AC3E}">
        <p14:creationId xmlns:p14="http://schemas.microsoft.com/office/powerpoint/2010/main" val="649701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970993-74EE-497C-9FB8-FC462500EE83}" type="slidenum">
              <a:rPr lang="en-US" smtClean="0"/>
              <a:t>11</a:t>
            </a:fld>
            <a:endParaRPr lang="en-US"/>
          </a:p>
        </p:txBody>
      </p:sp>
    </p:spTree>
    <p:extLst>
      <p:ext uri="{BB962C8B-B14F-4D97-AF65-F5344CB8AC3E}">
        <p14:creationId xmlns:p14="http://schemas.microsoft.com/office/powerpoint/2010/main" val="1875540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14DA7-7AD3-4FD3-2962-509EA74100D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12B9C947-4DFC-43DE-0783-31684296BE9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14A4137-4092-70A6-D750-2F14B9868CC9}"/>
              </a:ext>
            </a:extLst>
          </p:cNvPr>
          <p:cNvSpPr>
            <a:spLocks noGrp="1"/>
          </p:cNvSpPr>
          <p:nvPr>
            <p:ph type="dt" sz="half" idx="10"/>
          </p:nvPr>
        </p:nvSpPr>
        <p:spPr/>
        <p:txBody>
          <a:bodyPr/>
          <a:lstStyle/>
          <a:p>
            <a:fld id="{BA3C341B-8A33-4C22-9057-BAB51A89E69E}" type="datetime1">
              <a:rPr lang="en-US" smtClean="0"/>
              <a:t>1/21/2025</a:t>
            </a:fld>
            <a:endParaRPr lang="en-US"/>
          </a:p>
        </p:txBody>
      </p:sp>
      <p:sp>
        <p:nvSpPr>
          <p:cNvPr id="5" name="Footer Placeholder 4">
            <a:extLst>
              <a:ext uri="{FF2B5EF4-FFF2-40B4-BE49-F238E27FC236}">
                <a16:creationId xmlns:a16="http://schemas.microsoft.com/office/drawing/2014/main" id="{F5D3A9F4-33C5-560F-9465-7AA432267A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2B3CE9-A6BD-DA56-163B-1AD6E544A698}"/>
              </a:ext>
            </a:extLst>
          </p:cNvPr>
          <p:cNvSpPr>
            <a:spLocks noGrp="1"/>
          </p:cNvSpPr>
          <p:nvPr>
            <p:ph type="sldNum" sz="quarter" idx="12"/>
          </p:nvPr>
        </p:nvSpPr>
        <p:spPr/>
        <p:txBody>
          <a:bodyPr/>
          <a:lstStyle/>
          <a:p>
            <a:fld id="{A1FEA00D-4371-46C8-BC97-F08C468C878A}" type="slidenum">
              <a:rPr lang="en-US" smtClean="0"/>
              <a:pPr/>
              <a:t>‹#›</a:t>
            </a:fld>
            <a:endParaRPr lang="en-US" dirty="0"/>
          </a:p>
        </p:txBody>
      </p:sp>
      <p:pic>
        <p:nvPicPr>
          <p:cNvPr id="7" name="Picture 6">
            <a:extLst>
              <a:ext uri="{FF2B5EF4-FFF2-40B4-BE49-F238E27FC236}">
                <a16:creationId xmlns:a16="http://schemas.microsoft.com/office/drawing/2014/main" id="{433EB0CA-48C9-6E94-1FAA-EE3DEAE8C4FD}"/>
              </a:ext>
            </a:extLst>
          </p:cNvPr>
          <p:cNvPicPr>
            <a:picLocks noChangeAspect="1"/>
          </p:cNvPicPr>
          <p:nvPr userDrawn="1"/>
        </p:nvPicPr>
        <p:blipFill>
          <a:blip r:embed="rId2"/>
          <a:stretch>
            <a:fillRect/>
          </a:stretch>
        </p:blipFill>
        <p:spPr>
          <a:xfrm>
            <a:off x="0" y="1144"/>
            <a:ext cx="9144000" cy="6855712"/>
          </a:xfrm>
          <a:prstGeom prst="rect">
            <a:avLst/>
          </a:prstGeom>
        </p:spPr>
      </p:pic>
    </p:spTree>
    <p:extLst>
      <p:ext uri="{BB962C8B-B14F-4D97-AF65-F5344CB8AC3E}">
        <p14:creationId xmlns:p14="http://schemas.microsoft.com/office/powerpoint/2010/main" val="282348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3B9F8-7441-224F-9270-30A51893DF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3C55C7-CFD4-ADAD-A33A-90131A6E52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03000A-BB8C-A33F-276C-C0E1A158423D}"/>
              </a:ext>
            </a:extLst>
          </p:cNvPr>
          <p:cNvSpPr>
            <a:spLocks noGrp="1"/>
          </p:cNvSpPr>
          <p:nvPr>
            <p:ph type="dt" sz="half" idx="10"/>
          </p:nvPr>
        </p:nvSpPr>
        <p:spPr/>
        <p:txBody>
          <a:bodyPr/>
          <a:lstStyle/>
          <a:p>
            <a:fld id="{142E82D6-5DB3-4577-B31E-575B25E0F1AC}" type="datetime1">
              <a:rPr lang="en-US" smtClean="0"/>
              <a:t>1/21/2025</a:t>
            </a:fld>
            <a:endParaRPr lang="en-US"/>
          </a:p>
        </p:txBody>
      </p:sp>
      <p:sp>
        <p:nvSpPr>
          <p:cNvPr id="5" name="Footer Placeholder 4">
            <a:extLst>
              <a:ext uri="{FF2B5EF4-FFF2-40B4-BE49-F238E27FC236}">
                <a16:creationId xmlns:a16="http://schemas.microsoft.com/office/drawing/2014/main" id="{01F9ACB5-09E3-E116-0359-B40AD3AFF2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6B9D17-D13F-4605-4C2A-422E10329BF6}"/>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1833667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60877-D702-8B46-5ED5-3521CD3370C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5CA20F-8070-67D2-19CB-3320D77C5AB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2C4447-626C-FC81-D98D-A51881ECE38D}"/>
              </a:ext>
            </a:extLst>
          </p:cNvPr>
          <p:cNvSpPr>
            <a:spLocks noGrp="1"/>
          </p:cNvSpPr>
          <p:nvPr>
            <p:ph type="dt" sz="half" idx="10"/>
          </p:nvPr>
        </p:nvSpPr>
        <p:spPr/>
        <p:txBody>
          <a:bodyPr/>
          <a:lstStyle/>
          <a:p>
            <a:fld id="{0000971C-0592-47BE-BF59-65C9E70E29FE}" type="datetime1">
              <a:rPr lang="en-US" smtClean="0"/>
              <a:t>1/21/2025</a:t>
            </a:fld>
            <a:endParaRPr lang="en-US"/>
          </a:p>
        </p:txBody>
      </p:sp>
      <p:sp>
        <p:nvSpPr>
          <p:cNvPr id="5" name="Footer Placeholder 4">
            <a:extLst>
              <a:ext uri="{FF2B5EF4-FFF2-40B4-BE49-F238E27FC236}">
                <a16:creationId xmlns:a16="http://schemas.microsoft.com/office/drawing/2014/main" id="{C7587E17-2CB4-472D-9B36-7F4060BAC9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FB65-560D-5819-175D-DB75BB2A29C1}"/>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369700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EC2E3-45EC-3585-F823-57EAC98F149F}"/>
              </a:ext>
            </a:extLst>
          </p:cNvPr>
          <p:cNvSpPr>
            <a:spLocks noGrp="1"/>
          </p:cNvSpPr>
          <p:nvPr>
            <p:ph type="title"/>
          </p:nvPr>
        </p:nvSpPr>
        <p:spPr>
          <a:xfrm>
            <a:off x="628650" y="18255"/>
            <a:ext cx="78867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8772400-75CC-F60E-7976-AE3AD9848A5F}"/>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6C29FD-93D7-2A7E-386F-1800BD09457B}"/>
              </a:ext>
            </a:extLst>
          </p:cNvPr>
          <p:cNvSpPr>
            <a:spLocks noGrp="1"/>
          </p:cNvSpPr>
          <p:nvPr>
            <p:ph type="dt" sz="half" idx="10"/>
          </p:nvPr>
        </p:nvSpPr>
        <p:spPr>
          <a:xfrm>
            <a:off x="0" y="6469980"/>
            <a:ext cx="2057400" cy="365125"/>
          </a:xfrm>
        </p:spPr>
        <p:txBody>
          <a:bodyPr/>
          <a:lstStyle>
            <a:lvl1pPr>
              <a:defRPr>
                <a:latin typeface="Arial" panose="020B0604020202020204" pitchFamily="34" charset="0"/>
                <a:cs typeface="Arial" panose="020B0604020202020204" pitchFamily="34" charset="0"/>
              </a:defRPr>
            </a:lvl1pPr>
          </a:lstStyle>
          <a:p>
            <a:fld id="{716FA710-0B94-4C84-97C0-0604E3ACCBA4}" type="datetime1">
              <a:rPr lang="en-US" smtClean="0"/>
              <a:pPr/>
              <a:t>1/21/2025</a:t>
            </a:fld>
            <a:endParaRPr lang="en-US"/>
          </a:p>
        </p:txBody>
      </p:sp>
      <p:sp>
        <p:nvSpPr>
          <p:cNvPr id="5" name="Footer Placeholder 4">
            <a:extLst>
              <a:ext uri="{FF2B5EF4-FFF2-40B4-BE49-F238E27FC236}">
                <a16:creationId xmlns:a16="http://schemas.microsoft.com/office/drawing/2014/main" id="{E7BB555B-EBE7-C400-C611-94EAD78E5420}"/>
              </a:ext>
            </a:extLst>
          </p:cNvPr>
          <p:cNvSpPr>
            <a:spLocks noGrp="1"/>
          </p:cNvSpPr>
          <p:nvPr>
            <p:ph type="ftr" sz="quarter" idx="11"/>
          </p:nvPr>
        </p:nvSpPr>
        <p:spPr>
          <a:xfrm>
            <a:off x="3028950" y="6469981"/>
            <a:ext cx="3086100" cy="365125"/>
          </a:xfrm>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47BA80A0-4AB7-F796-34E5-3FCA6E0F2069}"/>
              </a:ext>
            </a:extLst>
          </p:cNvPr>
          <p:cNvSpPr>
            <a:spLocks noGrp="1"/>
          </p:cNvSpPr>
          <p:nvPr>
            <p:ph type="sldNum" sz="quarter" idx="12"/>
          </p:nvPr>
        </p:nvSpPr>
        <p:spPr>
          <a:xfrm>
            <a:off x="7086600" y="6474620"/>
            <a:ext cx="2057400" cy="365125"/>
          </a:xfrm>
        </p:spPr>
        <p:txBody>
          <a:bodyPr/>
          <a:lstStyle>
            <a:lvl1pPr>
              <a:defRPr>
                <a:latin typeface="Arial" panose="020B0604020202020204" pitchFamily="34" charset="0"/>
                <a:cs typeface="Arial" panose="020B0604020202020204" pitchFamily="34" charset="0"/>
              </a:defRPr>
            </a:lvl1pPr>
          </a:lstStyle>
          <a:p>
            <a:fld id="{A1FEA00D-4371-46C8-BC97-F08C468C878A}" type="slidenum">
              <a:rPr lang="en-US" smtClean="0"/>
              <a:pPr/>
              <a:t>‹#›</a:t>
            </a:fld>
            <a:endParaRPr lang="en-US" dirty="0"/>
          </a:p>
        </p:txBody>
      </p:sp>
      <p:cxnSp>
        <p:nvCxnSpPr>
          <p:cNvPr id="7" name="Straight Connector 6">
            <a:extLst>
              <a:ext uri="{FF2B5EF4-FFF2-40B4-BE49-F238E27FC236}">
                <a16:creationId xmlns:a16="http://schemas.microsoft.com/office/drawing/2014/main" id="{339682AC-3607-CBEB-CF51-D865D80740E3}"/>
              </a:ext>
            </a:extLst>
          </p:cNvPr>
          <p:cNvCxnSpPr>
            <a:cxnSpLocks/>
          </p:cNvCxnSpPr>
          <p:nvPr userDrawn="1"/>
        </p:nvCxnSpPr>
        <p:spPr>
          <a:xfrm flipH="1" flipV="1">
            <a:off x="304800" y="6629695"/>
            <a:ext cx="8576625" cy="12405"/>
          </a:xfrm>
          <a:prstGeom prst="line">
            <a:avLst/>
          </a:prstGeom>
          <a:ln>
            <a:solidFill>
              <a:schemeClr val="tx2">
                <a:lumMod val="75000"/>
                <a:lumOff val="25000"/>
              </a:schemeClr>
            </a:solidFill>
          </a:ln>
          <a:effectLst/>
        </p:spPr>
        <p:style>
          <a:lnRef idx="3">
            <a:schemeClr val="accent6"/>
          </a:lnRef>
          <a:fillRef idx="0">
            <a:schemeClr val="accent6"/>
          </a:fillRef>
          <a:effectRef idx="2">
            <a:schemeClr val="accent6"/>
          </a:effectRef>
          <a:fontRef idx="minor">
            <a:schemeClr val="tx1"/>
          </a:fontRef>
        </p:style>
      </p:cxnSp>
      <p:pic>
        <p:nvPicPr>
          <p:cNvPr id="8" name="Picture 7">
            <a:extLst>
              <a:ext uri="{FF2B5EF4-FFF2-40B4-BE49-F238E27FC236}">
                <a16:creationId xmlns:a16="http://schemas.microsoft.com/office/drawing/2014/main" id="{77B92C3E-06BA-EC49-3302-4CF0DABBE8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0" y="6019800"/>
            <a:ext cx="499425" cy="622300"/>
          </a:xfrm>
          <a:prstGeom prst="rect">
            <a:avLst/>
          </a:prstGeom>
        </p:spPr>
      </p:pic>
    </p:spTree>
    <p:extLst>
      <p:ext uri="{BB962C8B-B14F-4D97-AF65-F5344CB8AC3E}">
        <p14:creationId xmlns:p14="http://schemas.microsoft.com/office/powerpoint/2010/main" val="1327838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A7E9C-9AC0-ED6C-3E53-C6002806DBCB}"/>
              </a:ext>
            </a:extLst>
          </p:cNvPr>
          <p:cNvSpPr>
            <a:spLocks noGrp="1"/>
          </p:cNvSpPr>
          <p:nvPr>
            <p:ph type="title"/>
          </p:nvPr>
        </p:nvSpPr>
        <p:spPr>
          <a:xfrm>
            <a:off x="623887" y="1709738"/>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8BC61900-EAFC-3403-5691-6E463A7DEF6A}"/>
              </a:ext>
            </a:extLst>
          </p:cNvPr>
          <p:cNvSpPr>
            <a:spLocks noGrp="1"/>
          </p:cNvSpPr>
          <p:nvPr>
            <p:ph type="body" idx="1"/>
          </p:nvPr>
        </p:nvSpPr>
        <p:spPr>
          <a:xfrm>
            <a:off x="623887"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98578B-F23D-BEAF-8BE1-A5F2ACBCA7CB}"/>
              </a:ext>
            </a:extLst>
          </p:cNvPr>
          <p:cNvSpPr>
            <a:spLocks noGrp="1"/>
          </p:cNvSpPr>
          <p:nvPr>
            <p:ph type="dt" sz="half" idx="10"/>
          </p:nvPr>
        </p:nvSpPr>
        <p:spPr/>
        <p:txBody>
          <a:bodyPr/>
          <a:lstStyle/>
          <a:p>
            <a:fld id="{65E50279-8FFB-40AE-AECB-32734092DA4C}" type="datetime1">
              <a:rPr lang="en-US" smtClean="0"/>
              <a:t>1/21/2025</a:t>
            </a:fld>
            <a:endParaRPr lang="en-US"/>
          </a:p>
        </p:txBody>
      </p:sp>
      <p:sp>
        <p:nvSpPr>
          <p:cNvPr id="5" name="Footer Placeholder 4">
            <a:extLst>
              <a:ext uri="{FF2B5EF4-FFF2-40B4-BE49-F238E27FC236}">
                <a16:creationId xmlns:a16="http://schemas.microsoft.com/office/drawing/2014/main" id="{A7525132-7D4D-50F6-B1D1-2F55763015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406D8-71A3-D7D7-6472-5258B41111A9}"/>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189820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15454-F031-D04C-D28A-E4C4603F3A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96E344-FF40-A4E1-E7A3-7B5DB0BED59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519373-8C04-CF80-E139-0943E0DF5F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6DB743-2ACF-E6A6-3815-9C7746F20866}"/>
              </a:ext>
            </a:extLst>
          </p:cNvPr>
          <p:cNvSpPr>
            <a:spLocks noGrp="1"/>
          </p:cNvSpPr>
          <p:nvPr>
            <p:ph type="dt" sz="half" idx="10"/>
          </p:nvPr>
        </p:nvSpPr>
        <p:spPr/>
        <p:txBody>
          <a:bodyPr/>
          <a:lstStyle/>
          <a:p>
            <a:fld id="{CA01D4BB-02EB-4113-8346-1BB9E7F147E8}" type="datetime1">
              <a:rPr lang="en-US" smtClean="0"/>
              <a:t>1/21/2025</a:t>
            </a:fld>
            <a:endParaRPr lang="en-US"/>
          </a:p>
        </p:txBody>
      </p:sp>
      <p:sp>
        <p:nvSpPr>
          <p:cNvPr id="6" name="Footer Placeholder 5">
            <a:extLst>
              <a:ext uri="{FF2B5EF4-FFF2-40B4-BE49-F238E27FC236}">
                <a16:creationId xmlns:a16="http://schemas.microsoft.com/office/drawing/2014/main" id="{1A14B246-1AAD-3C6D-2930-BBB6176C7A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DEA81D-51F1-3AF4-9C0E-7B77126077B1}"/>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1121443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B314D-7D87-686A-E60A-9995D914132C}"/>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091ED3-F803-BDD0-282F-FCDA6E32467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0146252-90D9-4184-7C52-CED38A9F87B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378A9C-C85C-037C-ED55-62C186D06D1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85A6B30-0B3A-7B95-77FC-71C806BB242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D14ED5-AD80-C052-242A-10F2EBC508E6}"/>
              </a:ext>
            </a:extLst>
          </p:cNvPr>
          <p:cNvSpPr>
            <a:spLocks noGrp="1"/>
          </p:cNvSpPr>
          <p:nvPr>
            <p:ph type="dt" sz="half" idx="10"/>
          </p:nvPr>
        </p:nvSpPr>
        <p:spPr/>
        <p:txBody>
          <a:bodyPr/>
          <a:lstStyle/>
          <a:p>
            <a:fld id="{E100E7E8-8567-43FF-9DCB-20788032DBA3}" type="datetime1">
              <a:rPr lang="en-US" smtClean="0"/>
              <a:t>1/21/2025</a:t>
            </a:fld>
            <a:endParaRPr lang="en-US"/>
          </a:p>
        </p:txBody>
      </p:sp>
      <p:sp>
        <p:nvSpPr>
          <p:cNvPr id="8" name="Footer Placeholder 7">
            <a:extLst>
              <a:ext uri="{FF2B5EF4-FFF2-40B4-BE49-F238E27FC236}">
                <a16:creationId xmlns:a16="http://schemas.microsoft.com/office/drawing/2014/main" id="{F08CF4D8-08CB-8E5F-3A65-9BAE41C7D3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AEDF6F-3BA5-FFF3-F645-0DC742320BA2}"/>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188561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3218D-DD0E-A42B-841F-C685E479450A}"/>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Date Placeholder 2">
            <a:extLst>
              <a:ext uri="{FF2B5EF4-FFF2-40B4-BE49-F238E27FC236}">
                <a16:creationId xmlns:a16="http://schemas.microsoft.com/office/drawing/2014/main" id="{CB3F0978-B69E-B0BD-78CB-476C71E5047E}"/>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5CE951CE-1623-4175-BB38-6C760E186990}" type="datetime1">
              <a:rPr lang="en-US" smtClean="0"/>
              <a:pPr/>
              <a:t>1/21/2025</a:t>
            </a:fld>
            <a:endParaRPr lang="en-US"/>
          </a:p>
        </p:txBody>
      </p:sp>
      <p:sp>
        <p:nvSpPr>
          <p:cNvPr id="4" name="Footer Placeholder 3">
            <a:extLst>
              <a:ext uri="{FF2B5EF4-FFF2-40B4-BE49-F238E27FC236}">
                <a16:creationId xmlns:a16="http://schemas.microsoft.com/office/drawing/2014/main" id="{1873DB39-3BAE-6904-8B5B-C4073FC4F354}"/>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5" name="Slide Number Placeholder 4">
            <a:extLst>
              <a:ext uri="{FF2B5EF4-FFF2-40B4-BE49-F238E27FC236}">
                <a16:creationId xmlns:a16="http://schemas.microsoft.com/office/drawing/2014/main" id="{8A08890A-DC3B-3503-D584-E6B4039B25C9}"/>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A1FEA00D-4371-46C8-BC97-F08C468C878A}" type="slidenum">
              <a:rPr lang="en-US" smtClean="0"/>
              <a:pPr/>
              <a:t>‹#›</a:t>
            </a:fld>
            <a:endParaRPr lang="en-US"/>
          </a:p>
        </p:txBody>
      </p:sp>
    </p:spTree>
    <p:extLst>
      <p:ext uri="{BB962C8B-B14F-4D97-AF65-F5344CB8AC3E}">
        <p14:creationId xmlns:p14="http://schemas.microsoft.com/office/powerpoint/2010/main" val="4112367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3986FC-2A0F-CE05-F950-9BEEF6D6A909}"/>
              </a:ext>
            </a:extLst>
          </p:cNvPr>
          <p:cNvSpPr>
            <a:spLocks noGrp="1"/>
          </p:cNvSpPr>
          <p:nvPr>
            <p:ph type="dt" sz="half" idx="10"/>
          </p:nvPr>
        </p:nvSpPr>
        <p:spPr/>
        <p:txBody>
          <a:bodyPr/>
          <a:lstStyle/>
          <a:p>
            <a:fld id="{B95CFE04-14B7-4701-B7C4-C8DDDADD5498}" type="datetime1">
              <a:rPr lang="en-US" smtClean="0"/>
              <a:t>1/21/2025</a:t>
            </a:fld>
            <a:endParaRPr lang="en-US"/>
          </a:p>
        </p:txBody>
      </p:sp>
      <p:sp>
        <p:nvSpPr>
          <p:cNvPr id="3" name="Footer Placeholder 2">
            <a:extLst>
              <a:ext uri="{FF2B5EF4-FFF2-40B4-BE49-F238E27FC236}">
                <a16:creationId xmlns:a16="http://schemas.microsoft.com/office/drawing/2014/main" id="{0FA008AD-E0D1-8428-A614-25FC68D407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1562F9-A2F1-B9C0-7744-2F5E43FD749E}"/>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221197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16150-1454-5331-662D-CE6A5712926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8AE1AD9-7E4E-1E8E-7BB5-08787667EF4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961E9C-745D-305E-0B3E-919E96AAE55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A0DC05F-DFDA-FD19-6DBE-EED618676101}"/>
              </a:ext>
            </a:extLst>
          </p:cNvPr>
          <p:cNvSpPr>
            <a:spLocks noGrp="1"/>
          </p:cNvSpPr>
          <p:nvPr>
            <p:ph type="dt" sz="half" idx="10"/>
          </p:nvPr>
        </p:nvSpPr>
        <p:spPr/>
        <p:txBody>
          <a:bodyPr/>
          <a:lstStyle/>
          <a:p>
            <a:fld id="{5CFB4774-47B6-48A8-8129-60650698ED16}" type="datetime1">
              <a:rPr lang="en-US" smtClean="0"/>
              <a:t>1/21/2025</a:t>
            </a:fld>
            <a:endParaRPr lang="en-US"/>
          </a:p>
        </p:txBody>
      </p:sp>
      <p:sp>
        <p:nvSpPr>
          <p:cNvPr id="6" name="Footer Placeholder 5">
            <a:extLst>
              <a:ext uri="{FF2B5EF4-FFF2-40B4-BE49-F238E27FC236}">
                <a16:creationId xmlns:a16="http://schemas.microsoft.com/office/drawing/2014/main" id="{7623CADA-6237-7DC5-6C25-A708DD69BD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C2B180-A035-CEB2-7A6D-EDC22965F9C2}"/>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455941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769E5-A649-077B-8007-F84ADA6BC55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EA54FB4-45DA-AE94-3F39-44B8548025C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6FC84710-DA13-22E3-22A6-1DA7889E99D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A77CB97-0A60-96BF-82D8-9831E34456E3}"/>
              </a:ext>
            </a:extLst>
          </p:cNvPr>
          <p:cNvSpPr>
            <a:spLocks noGrp="1"/>
          </p:cNvSpPr>
          <p:nvPr>
            <p:ph type="dt" sz="half" idx="10"/>
          </p:nvPr>
        </p:nvSpPr>
        <p:spPr/>
        <p:txBody>
          <a:bodyPr/>
          <a:lstStyle/>
          <a:p>
            <a:fld id="{173FB68E-D908-4199-A112-6DECD4FA5BC1}" type="datetime1">
              <a:rPr lang="en-US" smtClean="0"/>
              <a:t>1/21/2025</a:t>
            </a:fld>
            <a:endParaRPr lang="en-US"/>
          </a:p>
        </p:txBody>
      </p:sp>
      <p:sp>
        <p:nvSpPr>
          <p:cNvPr id="6" name="Footer Placeholder 5">
            <a:extLst>
              <a:ext uri="{FF2B5EF4-FFF2-40B4-BE49-F238E27FC236}">
                <a16:creationId xmlns:a16="http://schemas.microsoft.com/office/drawing/2014/main" id="{6EC654C0-FECC-D3B3-AB69-25AF25EE42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FC26B-E047-CEDE-4A09-E6646AFD8197}"/>
              </a:ext>
            </a:extLst>
          </p:cNvPr>
          <p:cNvSpPr>
            <a:spLocks noGrp="1"/>
          </p:cNvSpPr>
          <p:nvPr>
            <p:ph type="sldNum" sz="quarter" idx="12"/>
          </p:nvPr>
        </p:nvSpPr>
        <p:spPr/>
        <p:txBody>
          <a:bodyPr/>
          <a:lstStyle/>
          <a:p>
            <a:fld id="{A1FEA00D-4371-46C8-BC97-F08C468C878A}" type="slidenum">
              <a:rPr lang="en-US" smtClean="0"/>
              <a:pPr/>
              <a:t>‹#›</a:t>
            </a:fld>
            <a:endParaRPr lang="en-US"/>
          </a:p>
        </p:txBody>
      </p:sp>
    </p:spTree>
    <p:extLst>
      <p:ext uri="{BB962C8B-B14F-4D97-AF65-F5344CB8AC3E}">
        <p14:creationId xmlns:p14="http://schemas.microsoft.com/office/powerpoint/2010/main" val="367629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3C533-46ED-5D93-0537-EE863DD57395}"/>
              </a:ext>
            </a:extLst>
          </p:cNvPr>
          <p:cNvSpPr>
            <a:spLocks noGrp="1"/>
          </p:cNvSpPr>
          <p:nvPr>
            <p:ph type="title"/>
          </p:nvPr>
        </p:nvSpPr>
        <p:spPr>
          <a:xfrm>
            <a:off x="628650" y="-4151"/>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A77205-756D-93D4-3453-4396D90F585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825F1-5802-B80C-6CE1-E17B2C57972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latin typeface="Arial" panose="020B0604020202020204" pitchFamily="34" charset="0"/>
                <a:cs typeface="Arial" panose="020B0604020202020204" pitchFamily="34" charset="0"/>
              </a:defRPr>
            </a:lvl1pPr>
          </a:lstStyle>
          <a:p>
            <a:fld id="{EC7355A1-9080-4673-9AF6-5C29FE97AF95}" type="datetime1">
              <a:rPr lang="en-US" smtClean="0"/>
              <a:pPr/>
              <a:t>1/21/2025</a:t>
            </a:fld>
            <a:endParaRPr lang="en-US"/>
          </a:p>
        </p:txBody>
      </p:sp>
      <p:sp>
        <p:nvSpPr>
          <p:cNvPr id="5" name="Footer Placeholder 4">
            <a:extLst>
              <a:ext uri="{FF2B5EF4-FFF2-40B4-BE49-F238E27FC236}">
                <a16:creationId xmlns:a16="http://schemas.microsoft.com/office/drawing/2014/main" id="{415040A4-A386-445C-9F13-4EFBC3ED9E9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a:extLst>
              <a:ext uri="{FF2B5EF4-FFF2-40B4-BE49-F238E27FC236}">
                <a16:creationId xmlns:a16="http://schemas.microsoft.com/office/drawing/2014/main" id="{5D4DB1CE-5E54-B2FD-2420-960E43165E9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latin typeface="Arial" panose="020B0604020202020204" pitchFamily="34" charset="0"/>
                <a:cs typeface="Arial" panose="020B0604020202020204" pitchFamily="34" charset="0"/>
              </a:defRPr>
            </a:lvl1pPr>
          </a:lstStyle>
          <a:p>
            <a:fld id="{A1FEA00D-4371-46C8-BC97-F08C468C878A}" type="slidenum">
              <a:rPr lang="en-US" smtClean="0"/>
              <a:pPr/>
              <a:t>‹#›</a:t>
            </a:fld>
            <a:endParaRPr lang="en-US"/>
          </a:p>
        </p:txBody>
      </p:sp>
    </p:spTree>
    <p:extLst>
      <p:ext uri="{BB962C8B-B14F-4D97-AF65-F5344CB8AC3E}">
        <p14:creationId xmlns:p14="http://schemas.microsoft.com/office/powerpoint/2010/main" val="2310085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9739CE1-B25C-F328-CB37-604BF6042A75}"/>
              </a:ext>
            </a:extLst>
          </p:cNvPr>
          <p:cNvSpPr>
            <a:spLocks noGrp="1"/>
          </p:cNvSpPr>
          <p:nvPr>
            <p:ph type="ctrTitle"/>
          </p:nvPr>
        </p:nvSpPr>
        <p:spPr>
          <a:xfrm>
            <a:off x="685800" y="1559467"/>
            <a:ext cx="7772400" cy="2387600"/>
          </a:xfrm>
        </p:spPr>
        <p:txBody>
          <a:bodyPr>
            <a:normAutofit fontScale="90000"/>
          </a:bodyPr>
          <a:lstStyle/>
          <a:p>
            <a:r>
              <a:rPr lang="en-US" dirty="0">
                <a:solidFill>
                  <a:schemeClr val="bg1"/>
                </a:solidFill>
              </a:rPr>
              <a:t> </a:t>
            </a:r>
            <a:br>
              <a:rPr lang="en-US" dirty="0">
                <a:solidFill>
                  <a:schemeClr val="bg1"/>
                </a:solidFill>
              </a:rPr>
            </a:br>
            <a:br>
              <a:rPr lang="en-US" dirty="0">
                <a:solidFill>
                  <a:schemeClr val="bg1"/>
                </a:solidFill>
              </a:rPr>
            </a:br>
            <a:r>
              <a:rPr lang="en-US" dirty="0">
                <a:solidFill>
                  <a:schemeClr val="bg1"/>
                </a:solidFill>
              </a:rPr>
              <a:t>Rightsizing Updates</a:t>
            </a:r>
            <a:br>
              <a:rPr lang="en-US" dirty="0">
                <a:solidFill>
                  <a:schemeClr val="bg1"/>
                </a:solidFill>
              </a:rPr>
            </a:br>
            <a:r>
              <a:rPr lang="en-US" dirty="0">
                <a:solidFill>
                  <a:schemeClr val="bg1"/>
                </a:solidFill>
              </a:rPr>
              <a:t>21 January, 2025</a:t>
            </a:r>
          </a:p>
        </p:txBody>
      </p:sp>
      <p:pic>
        <p:nvPicPr>
          <p:cNvPr id="3" name="Picture 2" descr="A blue sign with white text&#10;&#10;Description automatically generated">
            <a:extLst>
              <a:ext uri="{FF2B5EF4-FFF2-40B4-BE49-F238E27FC236}">
                <a16:creationId xmlns:a16="http://schemas.microsoft.com/office/drawing/2014/main" id="{B01DB751-CE3A-4240-222A-A270C0B7BC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0919" y="22860"/>
            <a:ext cx="4582162" cy="2209800"/>
          </a:xfrm>
          <a:prstGeom prst="rect">
            <a:avLst/>
          </a:prstGeom>
        </p:spPr>
      </p:pic>
    </p:spTree>
    <p:extLst>
      <p:ext uri="{BB962C8B-B14F-4D97-AF65-F5344CB8AC3E}">
        <p14:creationId xmlns:p14="http://schemas.microsoft.com/office/powerpoint/2010/main" val="3909834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9E92-B3F1-1739-AAD1-D0EBEBCA9A2F}"/>
              </a:ext>
            </a:extLst>
          </p:cNvPr>
          <p:cNvSpPr>
            <a:spLocks noGrp="1"/>
          </p:cNvSpPr>
          <p:nvPr>
            <p:ph type="title"/>
          </p:nvPr>
        </p:nvSpPr>
        <p:spPr/>
        <p:txBody>
          <a:bodyPr/>
          <a:lstStyle/>
          <a:p>
            <a:r>
              <a:rPr lang="en-US"/>
              <a:t>Additional Discussion Topics</a:t>
            </a:r>
            <a:endParaRPr lang="en-US" dirty="0"/>
          </a:p>
        </p:txBody>
      </p:sp>
      <p:sp>
        <p:nvSpPr>
          <p:cNvPr id="3" name="Content Placeholder 2">
            <a:extLst>
              <a:ext uri="{FF2B5EF4-FFF2-40B4-BE49-F238E27FC236}">
                <a16:creationId xmlns:a16="http://schemas.microsoft.com/office/drawing/2014/main" id="{1638186C-F772-73E5-BE28-B1F5B6F75308}"/>
              </a:ext>
            </a:extLst>
          </p:cNvPr>
          <p:cNvSpPr>
            <a:spLocks noGrp="1"/>
          </p:cNvSpPr>
          <p:nvPr>
            <p:ph idx="1"/>
          </p:nvPr>
        </p:nvSpPr>
        <p:spPr/>
        <p:txBody>
          <a:bodyPr/>
          <a:lstStyle/>
          <a:p>
            <a:pPr>
              <a:spcBef>
                <a:spcPts val="0"/>
              </a:spcBef>
              <a:spcAft>
                <a:spcPts val="2400"/>
              </a:spcAft>
            </a:pPr>
            <a:r>
              <a:rPr lang="en-US" dirty="0"/>
              <a:t>Include a Whaley design/renovation in next year’s CIP?</a:t>
            </a:r>
          </a:p>
          <a:p>
            <a:pPr>
              <a:spcBef>
                <a:spcPts val="0"/>
              </a:spcBef>
              <a:spcAft>
                <a:spcPts val="2400"/>
              </a:spcAft>
            </a:pPr>
            <a:r>
              <a:rPr lang="en-US" dirty="0"/>
              <a:t>Include ANCCS renovation in next year’s CIP?</a:t>
            </a:r>
          </a:p>
          <a:p>
            <a:pPr>
              <a:spcBef>
                <a:spcPts val="0"/>
              </a:spcBef>
              <a:spcAft>
                <a:spcPts val="2400"/>
              </a:spcAft>
            </a:pPr>
            <a:r>
              <a:rPr lang="en-US" dirty="0"/>
              <a:t>Admin will continue to assess ability to relocate other Charter Schools and District programs into low-enrolled schools</a:t>
            </a:r>
          </a:p>
        </p:txBody>
      </p:sp>
      <p:sp>
        <p:nvSpPr>
          <p:cNvPr id="4" name="Slide Number Placeholder 3">
            <a:extLst>
              <a:ext uri="{FF2B5EF4-FFF2-40B4-BE49-F238E27FC236}">
                <a16:creationId xmlns:a16="http://schemas.microsoft.com/office/drawing/2014/main" id="{EFFDD020-2202-16D8-73B1-8C7B9635D94B}"/>
              </a:ext>
            </a:extLst>
          </p:cNvPr>
          <p:cNvSpPr>
            <a:spLocks noGrp="1"/>
          </p:cNvSpPr>
          <p:nvPr>
            <p:ph type="sldNum" sz="quarter" idx="12"/>
          </p:nvPr>
        </p:nvSpPr>
        <p:spPr/>
        <p:txBody>
          <a:bodyPr/>
          <a:lstStyle/>
          <a:p>
            <a:fld id="{A1FEA00D-4371-46C8-BC97-F08C468C878A}" type="slidenum">
              <a:rPr lang="en-US" smtClean="0"/>
              <a:pPr/>
              <a:t>10</a:t>
            </a:fld>
            <a:endParaRPr lang="en-US" dirty="0"/>
          </a:p>
        </p:txBody>
      </p:sp>
    </p:spTree>
    <p:extLst>
      <p:ext uri="{BB962C8B-B14F-4D97-AF65-F5344CB8AC3E}">
        <p14:creationId xmlns:p14="http://schemas.microsoft.com/office/powerpoint/2010/main" val="84472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027E-D5BD-3B8F-C4D5-68858A60A7FD}"/>
              </a:ext>
            </a:extLst>
          </p:cNvPr>
          <p:cNvSpPr>
            <a:spLocks noGrp="1"/>
          </p:cNvSpPr>
          <p:nvPr>
            <p:ph type="title"/>
          </p:nvPr>
        </p:nvSpPr>
        <p:spPr>
          <a:xfrm>
            <a:off x="628650" y="2918225"/>
            <a:ext cx="7886700" cy="635538"/>
          </a:xfrm>
        </p:spPr>
        <p:txBody>
          <a:bodyPr/>
          <a:lstStyle/>
          <a:p>
            <a:pPr algn="ctr"/>
            <a:r>
              <a:rPr lang="en-US" b="1" dirty="0">
                <a:latin typeface="Arial" panose="020B0604020202020204" pitchFamily="34" charset="0"/>
                <a:cs typeface="Arial" panose="020B0604020202020204" pitchFamily="34" charset="0"/>
              </a:rPr>
              <a:t>Questions/Comments?</a:t>
            </a:r>
          </a:p>
        </p:txBody>
      </p:sp>
    </p:spTree>
    <p:extLst>
      <p:ext uri="{BB962C8B-B14F-4D97-AF65-F5344CB8AC3E}">
        <p14:creationId xmlns:p14="http://schemas.microsoft.com/office/powerpoint/2010/main" val="411716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C1B970-3C84-0CAB-4D4B-D24635BF5CE2}"/>
              </a:ext>
            </a:extLst>
          </p:cNvPr>
          <p:cNvSpPr txBox="1"/>
          <p:nvPr/>
        </p:nvSpPr>
        <p:spPr>
          <a:xfrm>
            <a:off x="539318" y="369645"/>
            <a:ext cx="8384722" cy="500137"/>
          </a:xfrm>
          <a:prstGeom prst="rect">
            <a:avLst/>
          </a:prstGeom>
          <a:noFill/>
        </p:spPr>
        <p:txBody>
          <a:bodyPr wrap="square" lIns="68580" tIns="34290" rIns="68580" bIns="34290" rtlCol="0" anchor="t">
            <a:spAutoFit/>
          </a:bodyPr>
          <a:lstStyle/>
          <a:p>
            <a:r>
              <a:rPr lang="en-US" sz="2800" dirty="0">
                <a:latin typeface="Arial" panose="020B0604020202020204" pitchFamily="34" charset="0"/>
                <a:cs typeface="Arial" panose="020B0604020202020204" pitchFamily="34" charset="0"/>
              </a:rPr>
              <a:t>Approved School Board Rightsizing Amendments</a:t>
            </a:r>
            <a:endParaRPr lang="en-US" sz="1400" dirty="0">
              <a:latin typeface="Arial" panose="020B0604020202020204" pitchFamily="34" charset="0"/>
              <a:cs typeface="Arial" panose="020B0604020202020204" pitchFamily="34" charset="0"/>
            </a:endParaRPr>
          </a:p>
        </p:txBody>
      </p:sp>
      <p:sp>
        <p:nvSpPr>
          <p:cNvPr id="13" name="Slide Number Placeholder 2">
            <a:extLst>
              <a:ext uri="{FF2B5EF4-FFF2-40B4-BE49-F238E27FC236}">
                <a16:creationId xmlns:a16="http://schemas.microsoft.com/office/drawing/2014/main" id="{21857379-AEEB-4104-6838-430BF9169590}"/>
              </a:ext>
            </a:extLst>
          </p:cNvPr>
          <p:cNvSpPr>
            <a:spLocks noGrp="1"/>
          </p:cNvSpPr>
          <p:nvPr>
            <p:ph type="sldNum" sz="quarter" idx="12"/>
          </p:nvPr>
        </p:nvSpPr>
        <p:spPr>
          <a:xfrm>
            <a:off x="7086600" y="6492874"/>
            <a:ext cx="2057400" cy="365125"/>
          </a:xfrm>
        </p:spPr>
        <p:txBody>
          <a:bodyPr/>
          <a:lstStyle/>
          <a:p>
            <a:fld id="{A1FEA00D-4371-46C8-BC97-F08C468C878A}" type="slidenum">
              <a:rPr lang="en-US" smtClean="0">
                <a:latin typeface="Arial" panose="020B0604020202020204" pitchFamily="34" charset="0"/>
                <a:cs typeface="Arial" panose="020B0604020202020204" pitchFamily="34" charset="0"/>
              </a:rPr>
              <a:pPr/>
              <a:t>2</a:t>
            </a:fld>
            <a:endParaRPr lang="en-US" dirty="0">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5BA51816-1D1D-3AB4-76AC-BB5EB89E863C}"/>
              </a:ext>
            </a:extLst>
          </p:cNvPr>
          <p:cNvCxnSpPr>
            <a:cxnSpLocks/>
          </p:cNvCxnSpPr>
          <p:nvPr/>
        </p:nvCxnSpPr>
        <p:spPr>
          <a:xfrm flipH="1" flipV="1">
            <a:off x="304800" y="6629695"/>
            <a:ext cx="8576625" cy="12405"/>
          </a:xfrm>
          <a:prstGeom prst="line">
            <a:avLst/>
          </a:prstGeom>
          <a:ln>
            <a:solidFill>
              <a:schemeClr val="tx2">
                <a:lumMod val="75000"/>
                <a:lumOff val="25000"/>
              </a:schemeClr>
            </a:solidFill>
          </a:ln>
          <a:effectLst/>
        </p:spPr>
        <p:style>
          <a:lnRef idx="3">
            <a:schemeClr val="accent6"/>
          </a:lnRef>
          <a:fillRef idx="0">
            <a:schemeClr val="accent6"/>
          </a:fillRef>
          <a:effectRef idx="2">
            <a:schemeClr val="accent6"/>
          </a:effectRef>
          <a:fontRef idx="minor">
            <a:schemeClr val="tx1"/>
          </a:fontRef>
        </p:style>
      </p:cxnSp>
      <p:pic>
        <p:nvPicPr>
          <p:cNvPr id="15" name="Picture 14">
            <a:extLst>
              <a:ext uri="{FF2B5EF4-FFF2-40B4-BE49-F238E27FC236}">
                <a16:creationId xmlns:a16="http://schemas.microsoft.com/office/drawing/2014/main" id="{98E9E915-20E7-F5A4-2ECA-778C1DD09A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0" y="6019800"/>
            <a:ext cx="499425" cy="622300"/>
          </a:xfrm>
          <a:prstGeom prst="rect">
            <a:avLst/>
          </a:prstGeom>
        </p:spPr>
      </p:pic>
      <p:graphicFrame>
        <p:nvGraphicFramePr>
          <p:cNvPr id="11" name="Table 10">
            <a:extLst>
              <a:ext uri="{FF2B5EF4-FFF2-40B4-BE49-F238E27FC236}">
                <a16:creationId xmlns:a16="http://schemas.microsoft.com/office/drawing/2014/main" id="{55310998-1E17-EC83-A836-36C5B0818D34}"/>
              </a:ext>
            </a:extLst>
          </p:cNvPr>
          <p:cNvGraphicFramePr>
            <a:graphicFrameLocks noGrp="1"/>
          </p:cNvGraphicFramePr>
          <p:nvPr>
            <p:extLst>
              <p:ext uri="{D42A27DB-BD31-4B8C-83A1-F6EECF244321}">
                <p14:modId xmlns:p14="http://schemas.microsoft.com/office/powerpoint/2010/main" val="1893942990"/>
              </p:ext>
            </p:extLst>
          </p:nvPr>
        </p:nvGraphicFramePr>
        <p:xfrm>
          <a:off x="445674" y="1212618"/>
          <a:ext cx="8252652" cy="4348480"/>
        </p:xfrm>
        <a:graphic>
          <a:graphicData uri="http://schemas.openxmlformats.org/drawingml/2006/table">
            <a:tbl>
              <a:tblPr firstRow="1" bandRow="1">
                <a:tableStyleId>{5C22544A-7EE6-4342-B048-85BDC9FD1C3A}</a:tableStyleId>
              </a:tblPr>
              <a:tblGrid>
                <a:gridCol w="1582911">
                  <a:extLst>
                    <a:ext uri="{9D8B030D-6E8A-4147-A177-3AD203B41FA5}">
                      <a16:colId xmlns:a16="http://schemas.microsoft.com/office/drawing/2014/main" val="1772955517"/>
                    </a:ext>
                  </a:extLst>
                </a:gridCol>
                <a:gridCol w="3918857">
                  <a:extLst>
                    <a:ext uri="{9D8B030D-6E8A-4147-A177-3AD203B41FA5}">
                      <a16:colId xmlns:a16="http://schemas.microsoft.com/office/drawing/2014/main" val="3547968404"/>
                    </a:ext>
                  </a:extLst>
                </a:gridCol>
                <a:gridCol w="2750884">
                  <a:extLst>
                    <a:ext uri="{9D8B030D-6E8A-4147-A177-3AD203B41FA5}">
                      <a16:colId xmlns:a16="http://schemas.microsoft.com/office/drawing/2014/main" val="2511034900"/>
                    </a:ext>
                  </a:extLst>
                </a:gridCol>
              </a:tblGrid>
              <a:tr h="370840">
                <a:tc>
                  <a:txBody>
                    <a:bodyPr/>
                    <a:lstStyle/>
                    <a:p>
                      <a:pPr algn="ctr"/>
                      <a:r>
                        <a:rPr lang="en-US" dirty="0"/>
                        <a:t>Approved Amendments</a:t>
                      </a:r>
                    </a:p>
                  </a:txBody>
                  <a:tcPr/>
                </a:tc>
                <a:tc>
                  <a:txBody>
                    <a:bodyPr/>
                    <a:lstStyle/>
                    <a:p>
                      <a:pPr algn="ctr"/>
                      <a:r>
                        <a:rPr lang="en-US" dirty="0"/>
                        <a:t>Highlights</a:t>
                      </a:r>
                    </a:p>
                  </a:txBody>
                  <a:tcPr/>
                </a:tc>
                <a:tc>
                  <a:txBody>
                    <a:bodyPr/>
                    <a:lstStyle/>
                    <a:p>
                      <a:pPr algn="ctr"/>
                      <a:r>
                        <a:rPr lang="en-US" dirty="0"/>
                        <a:t>Discussion</a:t>
                      </a:r>
                    </a:p>
                  </a:txBody>
                  <a:tcPr/>
                </a:tc>
                <a:extLst>
                  <a:ext uri="{0D108BD9-81ED-4DB2-BD59-A6C34878D82A}">
                    <a16:rowId xmlns:a16="http://schemas.microsoft.com/office/drawing/2014/main" val="2678062606"/>
                  </a:ext>
                </a:extLst>
              </a:tr>
              <a:tr h="370840">
                <a:tc>
                  <a:txBody>
                    <a:bodyPr/>
                    <a:lstStyle/>
                    <a:p>
                      <a:r>
                        <a:rPr lang="en-US" dirty="0"/>
                        <a:t>BM# 073</a:t>
                      </a:r>
                    </a:p>
                  </a:txBody>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With amendments, the Board approved closure for Lake Hood ES &amp; Nunaka Valley ES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271882068"/>
                  </a:ext>
                </a:extLst>
              </a:tr>
              <a:tr h="370840">
                <a:tc>
                  <a:txBody>
                    <a:bodyPr/>
                    <a:lstStyle/>
                    <a:p>
                      <a:r>
                        <a:rPr lang="en-US" dirty="0"/>
                        <a:t>Amendment 1</a:t>
                      </a:r>
                    </a:p>
                  </a:txBody>
                  <a:tcPr/>
                </a:tc>
                <a:tc>
                  <a:txBody>
                    <a:bodyPr/>
                    <a:lstStyle/>
                    <a:p>
                      <a:pPr marL="168275" marR="0" lvl="0" indent="-1682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Expand repurposing to include district special programs and/or a charter school</a:t>
                      </a:r>
                    </a:p>
                    <a:p>
                      <a:pPr marL="168275" marR="0" lvl="0" indent="-1682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Admin will include Wonder Park improvements in the next CIP</a:t>
                      </a:r>
                    </a:p>
                    <a:p>
                      <a:pPr marL="168275" marR="0" lvl="0" indent="-1682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Relinquish the TOTEM lot (24 ¾ acres) to the MOA</a:t>
                      </a:r>
                    </a:p>
                    <a:p>
                      <a:pPr marL="168275" marR="0" lvl="0" indent="-1682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Build a student transportation plan to support student choice &amp; equity</a:t>
                      </a:r>
                    </a:p>
                    <a:p>
                      <a:pPr marL="168275" marR="0" lvl="0" indent="-1682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Prioritize neighborhood students, for new enrollees, into charter schools occupying an ASD facility</a:t>
                      </a:r>
                    </a:p>
                    <a:p>
                      <a:pPr marL="168275" marR="0" lvl="0" indent="-1682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Share a Rightsizing After Action Review (AAR) during a Board Work Session prior to 1 OCT 25</a:t>
                      </a:r>
                    </a:p>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830840760"/>
                  </a:ext>
                </a:extLst>
              </a:tr>
              <a:tr h="370840">
                <a:tc>
                  <a:txBody>
                    <a:bodyPr/>
                    <a:lstStyle/>
                    <a:p>
                      <a:r>
                        <a:rPr lang="en-US" dirty="0"/>
                        <a:t>Amendment #2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Tudor Montessori becomes a K-6 in FY26</a:t>
                      </a:r>
                    </a:p>
                  </a:txBody>
                  <a:tcPr/>
                </a:tc>
                <a:tc>
                  <a:txBody>
                    <a:bodyPr/>
                    <a:lstStyle/>
                    <a:p>
                      <a:endParaRPr lang="en-US" dirty="0"/>
                    </a:p>
                  </a:txBody>
                  <a:tcPr/>
                </a:tc>
                <a:extLst>
                  <a:ext uri="{0D108BD9-81ED-4DB2-BD59-A6C34878D82A}">
                    <a16:rowId xmlns:a16="http://schemas.microsoft.com/office/drawing/2014/main" val="2402846898"/>
                  </a:ext>
                </a:extLst>
              </a:tr>
            </a:tbl>
          </a:graphicData>
        </a:graphic>
      </p:graphicFrame>
    </p:spTree>
    <p:extLst>
      <p:ext uri="{BB962C8B-B14F-4D97-AF65-F5344CB8AC3E}">
        <p14:creationId xmlns:p14="http://schemas.microsoft.com/office/powerpoint/2010/main" val="2643263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EB3A5-E90F-7FAF-0F05-41F40C1E5EC9}"/>
              </a:ext>
            </a:extLst>
          </p:cNvPr>
          <p:cNvSpPr>
            <a:spLocks noGrp="1"/>
          </p:cNvSpPr>
          <p:nvPr>
            <p:ph type="title"/>
          </p:nvPr>
        </p:nvSpPr>
        <p:spPr>
          <a:xfrm>
            <a:off x="628649" y="18255"/>
            <a:ext cx="8252651" cy="1325563"/>
          </a:xfrm>
        </p:spPr>
        <p:txBody>
          <a:bodyPr>
            <a:normAutofit/>
          </a:bodyPr>
          <a:lstStyle/>
          <a:p>
            <a:r>
              <a:rPr lang="en-US" sz="2800" dirty="0">
                <a:latin typeface="Arial" panose="020B0604020202020204" pitchFamily="34" charset="0"/>
                <a:cs typeface="Arial" panose="020B0604020202020204" pitchFamily="34" charset="0"/>
              </a:rPr>
              <a:t>Approved School Board Rightsizing Amendments</a:t>
            </a:r>
            <a:endParaRPr lang="en-US" sz="2800" dirty="0"/>
          </a:p>
        </p:txBody>
      </p:sp>
      <p:sp>
        <p:nvSpPr>
          <p:cNvPr id="4" name="Slide Number Placeholder 3">
            <a:extLst>
              <a:ext uri="{FF2B5EF4-FFF2-40B4-BE49-F238E27FC236}">
                <a16:creationId xmlns:a16="http://schemas.microsoft.com/office/drawing/2014/main" id="{6F1C8B81-CD8E-8B32-4037-6187DC4DC4F7}"/>
              </a:ext>
            </a:extLst>
          </p:cNvPr>
          <p:cNvSpPr>
            <a:spLocks noGrp="1"/>
          </p:cNvSpPr>
          <p:nvPr>
            <p:ph type="sldNum" sz="quarter" idx="12"/>
          </p:nvPr>
        </p:nvSpPr>
        <p:spPr/>
        <p:txBody>
          <a:bodyPr/>
          <a:lstStyle/>
          <a:p>
            <a:fld id="{A1FEA00D-4371-46C8-BC97-F08C468C878A}" type="slidenum">
              <a:rPr lang="en-US" smtClean="0"/>
              <a:pPr/>
              <a:t>3</a:t>
            </a:fld>
            <a:endParaRPr lang="en-US" dirty="0"/>
          </a:p>
        </p:txBody>
      </p:sp>
      <p:graphicFrame>
        <p:nvGraphicFramePr>
          <p:cNvPr id="5" name="Table 4">
            <a:extLst>
              <a:ext uri="{FF2B5EF4-FFF2-40B4-BE49-F238E27FC236}">
                <a16:creationId xmlns:a16="http://schemas.microsoft.com/office/drawing/2014/main" id="{2A4D6A4C-2E58-8D8C-DA1B-1C40780C64BF}"/>
              </a:ext>
            </a:extLst>
          </p:cNvPr>
          <p:cNvGraphicFramePr>
            <a:graphicFrameLocks noGrp="1"/>
          </p:cNvGraphicFramePr>
          <p:nvPr>
            <p:extLst>
              <p:ext uri="{D42A27DB-BD31-4B8C-83A1-F6EECF244321}">
                <p14:modId xmlns:p14="http://schemas.microsoft.com/office/powerpoint/2010/main" val="2902545286"/>
              </p:ext>
            </p:extLst>
          </p:nvPr>
        </p:nvGraphicFramePr>
        <p:xfrm>
          <a:off x="445674" y="1212618"/>
          <a:ext cx="8252652" cy="4663440"/>
        </p:xfrm>
        <a:graphic>
          <a:graphicData uri="http://schemas.openxmlformats.org/drawingml/2006/table">
            <a:tbl>
              <a:tblPr firstRow="1" bandRow="1">
                <a:tableStyleId>{5C22544A-7EE6-4342-B048-85BDC9FD1C3A}</a:tableStyleId>
              </a:tblPr>
              <a:tblGrid>
                <a:gridCol w="1582911">
                  <a:extLst>
                    <a:ext uri="{9D8B030D-6E8A-4147-A177-3AD203B41FA5}">
                      <a16:colId xmlns:a16="http://schemas.microsoft.com/office/drawing/2014/main" val="1772955517"/>
                    </a:ext>
                  </a:extLst>
                </a:gridCol>
                <a:gridCol w="3918857">
                  <a:extLst>
                    <a:ext uri="{9D8B030D-6E8A-4147-A177-3AD203B41FA5}">
                      <a16:colId xmlns:a16="http://schemas.microsoft.com/office/drawing/2014/main" val="3547968404"/>
                    </a:ext>
                  </a:extLst>
                </a:gridCol>
                <a:gridCol w="2750884">
                  <a:extLst>
                    <a:ext uri="{9D8B030D-6E8A-4147-A177-3AD203B41FA5}">
                      <a16:colId xmlns:a16="http://schemas.microsoft.com/office/drawing/2014/main" val="2511034900"/>
                    </a:ext>
                  </a:extLst>
                </a:gridCol>
              </a:tblGrid>
              <a:tr h="370840">
                <a:tc>
                  <a:txBody>
                    <a:bodyPr/>
                    <a:lstStyle/>
                    <a:p>
                      <a:pPr algn="ctr"/>
                      <a:r>
                        <a:rPr lang="en-US" dirty="0"/>
                        <a:t>Approved Amendments</a:t>
                      </a:r>
                    </a:p>
                  </a:txBody>
                  <a:tcPr/>
                </a:tc>
                <a:tc>
                  <a:txBody>
                    <a:bodyPr/>
                    <a:lstStyle/>
                    <a:p>
                      <a:pPr algn="ctr"/>
                      <a:r>
                        <a:rPr lang="en-US" dirty="0"/>
                        <a:t>Highlights</a:t>
                      </a:r>
                    </a:p>
                  </a:txBody>
                  <a:tcPr/>
                </a:tc>
                <a:tc>
                  <a:txBody>
                    <a:bodyPr/>
                    <a:lstStyle/>
                    <a:p>
                      <a:pPr algn="ctr"/>
                      <a:r>
                        <a:rPr lang="en-US" dirty="0"/>
                        <a:t>Discussion</a:t>
                      </a:r>
                    </a:p>
                  </a:txBody>
                  <a:tcPr/>
                </a:tc>
                <a:extLst>
                  <a:ext uri="{0D108BD9-81ED-4DB2-BD59-A6C34878D82A}">
                    <a16:rowId xmlns:a16="http://schemas.microsoft.com/office/drawing/2014/main" val="2678062606"/>
                  </a:ext>
                </a:extLst>
              </a:tr>
              <a:tr h="370840">
                <a:tc>
                  <a:txBody>
                    <a:bodyPr/>
                    <a:lstStyle/>
                    <a:p>
                      <a:r>
                        <a:rPr lang="en-US" dirty="0"/>
                        <a:t>Amendment #3</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The Administration will provide at least one additional school for closure, repurposing or consolidation on or before the first Board Meeting in October 25. Special Programs (i.e. immersion, optional, etc.) will not be excluded from analysis. Include analysis of secondary schools</a:t>
                      </a:r>
                    </a:p>
                  </a:txBody>
                  <a:tcPr/>
                </a:tc>
                <a:tc>
                  <a:txBody>
                    <a:bodyPr/>
                    <a:lstStyle/>
                    <a:p>
                      <a:endParaRPr lang="en-US" dirty="0"/>
                    </a:p>
                  </a:txBody>
                  <a:tcPr/>
                </a:tc>
                <a:extLst>
                  <a:ext uri="{0D108BD9-81ED-4DB2-BD59-A6C34878D82A}">
                    <a16:rowId xmlns:a16="http://schemas.microsoft.com/office/drawing/2014/main" val="4263664088"/>
                  </a:ext>
                </a:extLst>
              </a:tr>
              <a:tr h="370840">
                <a:tc>
                  <a:txBody>
                    <a:bodyPr/>
                    <a:lstStyle/>
                    <a:p>
                      <a:r>
                        <a:rPr lang="en-US" dirty="0"/>
                        <a:t>Amendment #4</a:t>
                      </a:r>
                    </a:p>
                  </a:txBody>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Board commits to revisiting the authorization to close Nunaka Valley ES and Lake Hood ES if the Legislature and Governor correct funding shortfalls prior to the 2</a:t>
                      </a:r>
                      <a:r>
                        <a:rPr lang="en-US" baseline="30000" dirty="0"/>
                        <a:t>nd</a:t>
                      </a:r>
                      <a:r>
                        <a:rPr lang="en-US" dirty="0"/>
                        <a:t> Board Meeting in Feb 25</a:t>
                      </a:r>
                    </a:p>
                  </a:txBody>
                  <a:tcPr/>
                </a:tc>
                <a:tc>
                  <a:txBody>
                    <a:bodyPr/>
                    <a:lstStyle/>
                    <a:p>
                      <a:pPr marL="115888" indent="-115888">
                        <a:buFont typeface="Arial" panose="020B0604020202020204" pitchFamily="34" charset="0"/>
                        <a:buChar char="•"/>
                      </a:pPr>
                      <a:r>
                        <a:rPr lang="en-US" dirty="0"/>
                        <a:t>Letters to families with information about new school and lottery options</a:t>
                      </a:r>
                    </a:p>
                    <a:p>
                      <a:pPr marL="115888" indent="-115888">
                        <a:buFont typeface="Arial" panose="020B0604020202020204" pitchFamily="34" charset="0"/>
                        <a:buChar char="•"/>
                      </a:pPr>
                      <a:r>
                        <a:rPr lang="en-US" dirty="0"/>
                        <a:t>Lottery opens on 1 FEB</a:t>
                      </a:r>
                    </a:p>
                    <a:p>
                      <a:pPr marL="115888" indent="-115888">
                        <a:buFont typeface="Arial" panose="020B0604020202020204" pitchFamily="34" charset="0"/>
                        <a:buChar char="•"/>
                      </a:pPr>
                      <a:r>
                        <a:rPr lang="en-US" dirty="0"/>
                        <a:t>Impact to early staffing decisions</a:t>
                      </a:r>
                    </a:p>
                  </a:txBody>
                  <a:tcPr/>
                </a:tc>
                <a:extLst>
                  <a:ext uri="{0D108BD9-81ED-4DB2-BD59-A6C34878D82A}">
                    <a16:rowId xmlns:a16="http://schemas.microsoft.com/office/drawing/2014/main" val="1830840760"/>
                  </a:ext>
                </a:extLst>
              </a:tr>
              <a:tr h="370840">
                <a:tc>
                  <a:txBody>
                    <a:bodyPr/>
                    <a:lstStyle/>
                    <a:p>
                      <a:r>
                        <a:rPr lang="en-US" dirty="0"/>
                        <a:t>Amendment #6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Removed Fire Lake ES from the original list of 4 schools</a:t>
                      </a:r>
                    </a:p>
                  </a:txBody>
                  <a:tcPr/>
                </a:tc>
                <a:tc>
                  <a:txBody>
                    <a:bodyPr/>
                    <a:lstStyle/>
                    <a:p>
                      <a:endParaRPr lang="en-US" dirty="0"/>
                    </a:p>
                  </a:txBody>
                  <a:tcPr/>
                </a:tc>
                <a:extLst>
                  <a:ext uri="{0D108BD9-81ED-4DB2-BD59-A6C34878D82A}">
                    <a16:rowId xmlns:a16="http://schemas.microsoft.com/office/drawing/2014/main" val="2402846898"/>
                  </a:ext>
                </a:extLst>
              </a:tr>
              <a:tr h="370840">
                <a:tc>
                  <a:txBody>
                    <a:bodyPr/>
                    <a:lstStyle/>
                    <a:p>
                      <a:r>
                        <a:rPr lang="en-US" dirty="0"/>
                        <a:t>Amendment #7</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Removed Baxter ES from the original list of 4 schools</a:t>
                      </a:r>
                    </a:p>
                  </a:txBody>
                  <a:tcPr/>
                </a:tc>
                <a:tc>
                  <a:txBody>
                    <a:bodyPr/>
                    <a:lstStyle/>
                    <a:p>
                      <a:endParaRPr lang="en-US" dirty="0"/>
                    </a:p>
                  </a:txBody>
                  <a:tcPr/>
                </a:tc>
                <a:extLst>
                  <a:ext uri="{0D108BD9-81ED-4DB2-BD59-A6C34878D82A}">
                    <a16:rowId xmlns:a16="http://schemas.microsoft.com/office/drawing/2014/main" val="73133894"/>
                  </a:ext>
                </a:extLst>
              </a:tr>
              <a:tr h="370840">
                <a:tc>
                  <a:txBody>
                    <a:bodyPr/>
                    <a:lstStyle/>
                    <a:p>
                      <a:r>
                        <a:rPr lang="en-US" dirty="0"/>
                        <a:t>Amendment #10</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Before April 15, 2025, Administration shall report to the School Board on the merits of making the new Inlet View ES being a K-8 school</a:t>
                      </a:r>
                    </a:p>
                  </a:txBody>
                  <a:tcPr/>
                </a:tc>
                <a:tc>
                  <a:txBody>
                    <a:bodyPr/>
                    <a:lstStyle/>
                    <a:p>
                      <a:endParaRPr lang="en-US" dirty="0"/>
                    </a:p>
                  </a:txBody>
                  <a:tcPr/>
                </a:tc>
                <a:extLst>
                  <a:ext uri="{0D108BD9-81ED-4DB2-BD59-A6C34878D82A}">
                    <a16:rowId xmlns:a16="http://schemas.microsoft.com/office/drawing/2014/main" val="3763572649"/>
                  </a:ext>
                </a:extLst>
              </a:tr>
            </a:tbl>
          </a:graphicData>
        </a:graphic>
      </p:graphicFrame>
    </p:spTree>
    <p:extLst>
      <p:ext uri="{BB962C8B-B14F-4D97-AF65-F5344CB8AC3E}">
        <p14:creationId xmlns:p14="http://schemas.microsoft.com/office/powerpoint/2010/main" val="4277703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52E79-698A-C3CF-4DED-EA5394062448}"/>
              </a:ext>
            </a:extLst>
          </p:cNvPr>
          <p:cNvSpPr>
            <a:spLocks noGrp="1"/>
          </p:cNvSpPr>
          <p:nvPr>
            <p:ph type="title"/>
          </p:nvPr>
        </p:nvSpPr>
        <p:spPr>
          <a:xfrm>
            <a:off x="628649" y="18255"/>
            <a:ext cx="8254093" cy="1325563"/>
          </a:xfrm>
        </p:spPr>
        <p:txBody>
          <a:bodyPr>
            <a:normAutofit/>
          </a:bodyPr>
          <a:lstStyle/>
          <a:p>
            <a:r>
              <a:rPr lang="en-US" sz="2800" dirty="0"/>
              <a:t>Schools and Programs in Leased Facilities</a:t>
            </a:r>
          </a:p>
        </p:txBody>
      </p:sp>
      <p:sp>
        <p:nvSpPr>
          <p:cNvPr id="4" name="Slide Number Placeholder 3">
            <a:extLst>
              <a:ext uri="{FF2B5EF4-FFF2-40B4-BE49-F238E27FC236}">
                <a16:creationId xmlns:a16="http://schemas.microsoft.com/office/drawing/2014/main" id="{D91C5838-B2A1-5B9E-1E9B-1276988729BF}"/>
              </a:ext>
            </a:extLst>
          </p:cNvPr>
          <p:cNvSpPr>
            <a:spLocks noGrp="1"/>
          </p:cNvSpPr>
          <p:nvPr>
            <p:ph type="sldNum" sz="quarter" idx="12"/>
          </p:nvPr>
        </p:nvSpPr>
        <p:spPr/>
        <p:txBody>
          <a:bodyPr/>
          <a:lstStyle/>
          <a:p>
            <a:fld id="{A1FEA00D-4371-46C8-BC97-F08C468C878A}" type="slidenum">
              <a:rPr lang="en-US" smtClean="0"/>
              <a:pPr/>
              <a:t>4</a:t>
            </a:fld>
            <a:endParaRPr lang="en-US" dirty="0"/>
          </a:p>
        </p:txBody>
      </p:sp>
      <p:sp>
        <p:nvSpPr>
          <p:cNvPr id="7" name="TextBox 6">
            <a:extLst>
              <a:ext uri="{FF2B5EF4-FFF2-40B4-BE49-F238E27FC236}">
                <a16:creationId xmlns:a16="http://schemas.microsoft.com/office/drawing/2014/main" id="{6437B6CF-0215-9594-2B73-59763E9627BE}"/>
              </a:ext>
            </a:extLst>
          </p:cNvPr>
          <p:cNvSpPr txBox="1"/>
          <p:nvPr/>
        </p:nvSpPr>
        <p:spPr>
          <a:xfrm>
            <a:off x="417252" y="4312028"/>
            <a:ext cx="7883377" cy="369332"/>
          </a:xfrm>
          <a:prstGeom prst="rect">
            <a:avLst/>
          </a:prstGeom>
          <a:noFill/>
        </p:spPr>
        <p:txBody>
          <a:bodyPr wrap="none" rtlCol="0">
            <a:spAutoFit/>
          </a:bodyPr>
          <a:lstStyle/>
          <a:p>
            <a:r>
              <a:rPr lang="en-US" dirty="0">
                <a:solidFill>
                  <a:schemeClr val="tx2">
                    <a:lumMod val="75000"/>
                    <a:lumOff val="25000"/>
                  </a:schemeClr>
                </a:solidFill>
              </a:rPr>
              <a:t>* None of our charter schools, in leased facilities, have a cafeteria/lunch room</a:t>
            </a:r>
          </a:p>
        </p:txBody>
      </p:sp>
      <p:pic>
        <p:nvPicPr>
          <p:cNvPr id="9" name="Picture 8">
            <a:extLst>
              <a:ext uri="{FF2B5EF4-FFF2-40B4-BE49-F238E27FC236}">
                <a16:creationId xmlns:a16="http://schemas.microsoft.com/office/drawing/2014/main" id="{9DD91ADB-E98F-7AB2-3F4E-7059544B4518}"/>
              </a:ext>
            </a:extLst>
          </p:cNvPr>
          <p:cNvPicPr>
            <a:picLocks noChangeAspect="1"/>
          </p:cNvPicPr>
          <p:nvPr/>
        </p:nvPicPr>
        <p:blipFill>
          <a:blip r:embed="rId2"/>
          <a:stretch>
            <a:fillRect/>
          </a:stretch>
        </p:blipFill>
        <p:spPr>
          <a:xfrm>
            <a:off x="506157" y="1683505"/>
            <a:ext cx="8131685" cy="2628523"/>
          </a:xfrm>
          <a:prstGeom prst="rect">
            <a:avLst/>
          </a:prstGeom>
        </p:spPr>
      </p:pic>
    </p:spTree>
    <p:extLst>
      <p:ext uri="{BB962C8B-B14F-4D97-AF65-F5344CB8AC3E}">
        <p14:creationId xmlns:p14="http://schemas.microsoft.com/office/powerpoint/2010/main" val="405762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B23B-31BD-871A-E4D4-9F699522FED4}"/>
              </a:ext>
            </a:extLst>
          </p:cNvPr>
          <p:cNvSpPr>
            <a:spLocks noGrp="1"/>
          </p:cNvSpPr>
          <p:nvPr>
            <p:ph type="title"/>
          </p:nvPr>
        </p:nvSpPr>
        <p:spPr/>
        <p:txBody>
          <a:bodyPr/>
          <a:lstStyle/>
          <a:p>
            <a:r>
              <a:rPr lang="en-US" dirty="0"/>
              <a:t>Charter School Fund Balances FY24</a:t>
            </a:r>
          </a:p>
        </p:txBody>
      </p:sp>
      <p:sp>
        <p:nvSpPr>
          <p:cNvPr id="4" name="Slide Number Placeholder 3">
            <a:extLst>
              <a:ext uri="{FF2B5EF4-FFF2-40B4-BE49-F238E27FC236}">
                <a16:creationId xmlns:a16="http://schemas.microsoft.com/office/drawing/2014/main" id="{C14F03CC-2402-E04E-7EEE-844A77E819F9}"/>
              </a:ext>
            </a:extLst>
          </p:cNvPr>
          <p:cNvSpPr>
            <a:spLocks noGrp="1"/>
          </p:cNvSpPr>
          <p:nvPr>
            <p:ph type="sldNum" sz="quarter" idx="12"/>
          </p:nvPr>
        </p:nvSpPr>
        <p:spPr/>
        <p:txBody>
          <a:bodyPr/>
          <a:lstStyle/>
          <a:p>
            <a:fld id="{A1FEA00D-4371-46C8-BC97-F08C468C878A}" type="slidenum">
              <a:rPr lang="en-US" smtClean="0"/>
              <a:pPr/>
              <a:t>5</a:t>
            </a:fld>
            <a:endParaRPr lang="en-US" dirty="0"/>
          </a:p>
        </p:txBody>
      </p:sp>
      <p:pic>
        <p:nvPicPr>
          <p:cNvPr id="5" name="Picture 4">
            <a:extLst>
              <a:ext uri="{FF2B5EF4-FFF2-40B4-BE49-F238E27FC236}">
                <a16:creationId xmlns:a16="http://schemas.microsoft.com/office/drawing/2014/main" id="{F48A7AE8-306B-8979-C78F-3E434DB51441}"/>
              </a:ext>
            </a:extLst>
          </p:cNvPr>
          <p:cNvPicPr>
            <a:picLocks noChangeAspect="1"/>
          </p:cNvPicPr>
          <p:nvPr/>
        </p:nvPicPr>
        <p:blipFill>
          <a:blip r:embed="rId2"/>
          <a:stretch>
            <a:fillRect/>
          </a:stretch>
        </p:blipFill>
        <p:spPr>
          <a:xfrm>
            <a:off x="354266" y="1366880"/>
            <a:ext cx="823639" cy="752636"/>
          </a:xfrm>
          <a:prstGeom prst="rect">
            <a:avLst/>
          </a:prstGeom>
        </p:spPr>
      </p:pic>
      <p:sp>
        <p:nvSpPr>
          <p:cNvPr id="6" name="TextBox 5">
            <a:extLst>
              <a:ext uri="{FF2B5EF4-FFF2-40B4-BE49-F238E27FC236}">
                <a16:creationId xmlns:a16="http://schemas.microsoft.com/office/drawing/2014/main" id="{3A232AE4-80AC-C02C-9D62-5BE4198E4BA5}"/>
              </a:ext>
            </a:extLst>
          </p:cNvPr>
          <p:cNvSpPr txBox="1"/>
          <p:nvPr/>
        </p:nvSpPr>
        <p:spPr>
          <a:xfrm>
            <a:off x="139837" y="2053830"/>
            <a:ext cx="1252496" cy="338554"/>
          </a:xfrm>
          <a:prstGeom prst="rect">
            <a:avLst/>
          </a:prstGeom>
          <a:noFill/>
        </p:spPr>
        <p:txBody>
          <a:bodyPr wrap="square">
            <a:spAutoFit/>
          </a:bodyPr>
          <a:lstStyle/>
          <a:p>
            <a:pPr algn="ctr"/>
            <a:r>
              <a:rPr lang="en-US" sz="1600" b="1" dirty="0">
                <a:solidFill>
                  <a:schemeClr val="tx2">
                    <a:lumMod val="75000"/>
                    <a:lumOff val="25000"/>
                  </a:schemeClr>
                </a:solidFill>
              </a:rPr>
              <a:t>ANCCS</a:t>
            </a:r>
          </a:p>
        </p:txBody>
      </p:sp>
      <p:sp>
        <p:nvSpPr>
          <p:cNvPr id="7" name="TextBox 6">
            <a:extLst>
              <a:ext uri="{FF2B5EF4-FFF2-40B4-BE49-F238E27FC236}">
                <a16:creationId xmlns:a16="http://schemas.microsoft.com/office/drawing/2014/main" id="{471BBF2E-ADA6-6615-F1D1-6AACC03F95B2}"/>
              </a:ext>
            </a:extLst>
          </p:cNvPr>
          <p:cNvSpPr txBox="1"/>
          <p:nvPr/>
        </p:nvSpPr>
        <p:spPr>
          <a:xfrm>
            <a:off x="1263473" y="1335381"/>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356</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$3.9M</a:t>
            </a:r>
            <a:endParaRPr lang="en-US" sz="1400" b="1" dirty="0">
              <a:solidFill>
                <a:schemeClr val="tx2">
                  <a:lumMod val="90000"/>
                  <a:lumOff val="10000"/>
                </a:schemeClr>
              </a:solidFill>
            </a:endParaRPr>
          </a:p>
        </p:txBody>
      </p:sp>
      <p:pic>
        <p:nvPicPr>
          <p:cNvPr id="8" name="Picture 7">
            <a:extLst>
              <a:ext uri="{FF2B5EF4-FFF2-40B4-BE49-F238E27FC236}">
                <a16:creationId xmlns:a16="http://schemas.microsoft.com/office/drawing/2014/main" id="{87A03C87-F37B-7269-FDBE-AD5CEB4C8D28}"/>
              </a:ext>
            </a:extLst>
          </p:cNvPr>
          <p:cNvPicPr>
            <a:picLocks noChangeAspect="1"/>
          </p:cNvPicPr>
          <p:nvPr/>
        </p:nvPicPr>
        <p:blipFill>
          <a:blip r:embed="rId3"/>
          <a:stretch>
            <a:fillRect/>
          </a:stretch>
        </p:blipFill>
        <p:spPr>
          <a:xfrm>
            <a:off x="225405" y="2727501"/>
            <a:ext cx="952500" cy="552450"/>
          </a:xfrm>
          <a:prstGeom prst="rect">
            <a:avLst/>
          </a:prstGeom>
        </p:spPr>
      </p:pic>
      <p:sp>
        <p:nvSpPr>
          <p:cNvPr id="9" name="TextBox 8">
            <a:extLst>
              <a:ext uri="{FF2B5EF4-FFF2-40B4-BE49-F238E27FC236}">
                <a16:creationId xmlns:a16="http://schemas.microsoft.com/office/drawing/2014/main" id="{07EEC15C-6B43-2850-43EC-109A17718F92}"/>
              </a:ext>
            </a:extLst>
          </p:cNvPr>
          <p:cNvSpPr txBox="1"/>
          <p:nvPr/>
        </p:nvSpPr>
        <p:spPr>
          <a:xfrm>
            <a:off x="139837" y="3249760"/>
            <a:ext cx="1252496" cy="338554"/>
          </a:xfrm>
          <a:prstGeom prst="rect">
            <a:avLst/>
          </a:prstGeom>
          <a:noFill/>
        </p:spPr>
        <p:txBody>
          <a:bodyPr wrap="square">
            <a:spAutoFit/>
          </a:bodyPr>
          <a:lstStyle/>
          <a:p>
            <a:pPr algn="ctr"/>
            <a:r>
              <a:rPr lang="en-US" sz="1600" b="1" dirty="0">
                <a:solidFill>
                  <a:schemeClr val="tx2">
                    <a:lumMod val="75000"/>
                    <a:lumOff val="25000"/>
                  </a:schemeClr>
                </a:solidFill>
              </a:rPr>
              <a:t>Aquarian</a:t>
            </a:r>
          </a:p>
        </p:txBody>
      </p:sp>
      <p:sp>
        <p:nvSpPr>
          <p:cNvPr id="10" name="TextBox 9">
            <a:extLst>
              <a:ext uri="{FF2B5EF4-FFF2-40B4-BE49-F238E27FC236}">
                <a16:creationId xmlns:a16="http://schemas.microsoft.com/office/drawing/2014/main" id="{A82937B8-4454-9E3B-D344-EF39BCAA4C80}"/>
              </a:ext>
            </a:extLst>
          </p:cNvPr>
          <p:cNvSpPr txBox="1"/>
          <p:nvPr/>
        </p:nvSpPr>
        <p:spPr>
          <a:xfrm>
            <a:off x="1263473" y="2719986"/>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378</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$2.8M</a:t>
            </a:r>
            <a:endParaRPr lang="en-US" sz="1400" b="1" dirty="0">
              <a:solidFill>
                <a:schemeClr val="tx2">
                  <a:lumMod val="90000"/>
                  <a:lumOff val="10000"/>
                </a:schemeClr>
              </a:solidFill>
            </a:endParaRPr>
          </a:p>
        </p:txBody>
      </p:sp>
      <p:pic>
        <p:nvPicPr>
          <p:cNvPr id="11" name="Picture 10">
            <a:extLst>
              <a:ext uri="{FF2B5EF4-FFF2-40B4-BE49-F238E27FC236}">
                <a16:creationId xmlns:a16="http://schemas.microsoft.com/office/drawing/2014/main" id="{986555B9-37CB-D0E9-8BEE-3F7C01944431}"/>
              </a:ext>
            </a:extLst>
          </p:cNvPr>
          <p:cNvPicPr>
            <a:picLocks noChangeAspect="1"/>
          </p:cNvPicPr>
          <p:nvPr/>
        </p:nvPicPr>
        <p:blipFill>
          <a:blip r:embed="rId4"/>
          <a:stretch>
            <a:fillRect/>
          </a:stretch>
        </p:blipFill>
        <p:spPr>
          <a:xfrm>
            <a:off x="354266" y="4030502"/>
            <a:ext cx="773766" cy="773766"/>
          </a:xfrm>
          <a:prstGeom prst="rect">
            <a:avLst/>
          </a:prstGeom>
        </p:spPr>
      </p:pic>
      <p:sp>
        <p:nvSpPr>
          <p:cNvPr id="12" name="TextBox 11">
            <a:extLst>
              <a:ext uri="{FF2B5EF4-FFF2-40B4-BE49-F238E27FC236}">
                <a16:creationId xmlns:a16="http://schemas.microsoft.com/office/drawing/2014/main" id="{630D2CDE-3703-632E-7DE9-39EB1CD80CBE}"/>
              </a:ext>
            </a:extLst>
          </p:cNvPr>
          <p:cNvSpPr txBox="1"/>
          <p:nvPr/>
        </p:nvSpPr>
        <p:spPr>
          <a:xfrm>
            <a:off x="-95649" y="4804268"/>
            <a:ext cx="1673595" cy="338554"/>
          </a:xfrm>
          <a:prstGeom prst="rect">
            <a:avLst/>
          </a:prstGeom>
          <a:noFill/>
        </p:spPr>
        <p:txBody>
          <a:bodyPr wrap="square">
            <a:spAutoFit/>
          </a:bodyPr>
          <a:lstStyle/>
          <a:p>
            <a:pPr algn="ctr"/>
            <a:r>
              <a:rPr lang="en-US" sz="1600" b="1" dirty="0">
                <a:solidFill>
                  <a:schemeClr val="tx2">
                    <a:lumMod val="75000"/>
                    <a:lumOff val="25000"/>
                  </a:schemeClr>
                </a:solidFill>
              </a:rPr>
              <a:t>Eagle Academy</a:t>
            </a:r>
          </a:p>
        </p:txBody>
      </p:sp>
      <p:sp>
        <p:nvSpPr>
          <p:cNvPr id="13" name="TextBox 12">
            <a:extLst>
              <a:ext uri="{FF2B5EF4-FFF2-40B4-BE49-F238E27FC236}">
                <a16:creationId xmlns:a16="http://schemas.microsoft.com/office/drawing/2014/main" id="{1B3C3239-29E9-4675-CA00-E5995CBF24F7}"/>
              </a:ext>
            </a:extLst>
          </p:cNvPr>
          <p:cNvSpPr txBox="1"/>
          <p:nvPr/>
        </p:nvSpPr>
        <p:spPr>
          <a:xfrm>
            <a:off x="1263473" y="4038327"/>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205</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$2.3M</a:t>
            </a:r>
            <a:endParaRPr lang="en-US" sz="1400" b="1" dirty="0">
              <a:solidFill>
                <a:schemeClr val="tx2">
                  <a:lumMod val="90000"/>
                  <a:lumOff val="10000"/>
                </a:schemeClr>
              </a:solidFill>
            </a:endParaRPr>
          </a:p>
        </p:txBody>
      </p:sp>
      <p:pic>
        <p:nvPicPr>
          <p:cNvPr id="14" name="Picture 13">
            <a:extLst>
              <a:ext uri="{FF2B5EF4-FFF2-40B4-BE49-F238E27FC236}">
                <a16:creationId xmlns:a16="http://schemas.microsoft.com/office/drawing/2014/main" id="{1BAAF70A-FE2F-3321-56F7-45B8F5801852}"/>
              </a:ext>
            </a:extLst>
          </p:cNvPr>
          <p:cNvPicPr>
            <a:picLocks noChangeAspect="1"/>
          </p:cNvPicPr>
          <p:nvPr/>
        </p:nvPicPr>
        <p:blipFill>
          <a:blip r:embed="rId5"/>
          <a:stretch>
            <a:fillRect/>
          </a:stretch>
        </p:blipFill>
        <p:spPr>
          <a:xfrm>
            <a:off x="347582" y="5540315"/>
            <a:ext cx="708145" cy="641339"/>
          </a:xfrm>
          <a:prstGeom prst="rect">
            <a:avLst/>
          </a:prstGeom>
        </p:spPr>
      </p:pic>
      <p:sp>
        <p:nvSpPr>
          <p:cNvPr id="15" name="TextBox 14">
            <a:extLst>
              <a:ext uri="{FF2B5EF4-FFF2-40B4-BE49-F238E27FC236}">
                <a16:creationId xmlns:a16="http://schemas.microsoft.com/office/drawing/2014/main" id="{2D895CE9-0F23-2D8A-AA00-25EE91B86B27}"/>
              </a:ext>
            </a:extLst>
          </p:cNvPr>
          <p:cNvSpPr txBox="1"/>
          <p:nvPr/>
        </p:nvSpPr>
        <p:spPr>
          <a:xfrm>
            <a:off x="75406" y="6130303"/>
            <a:ext cx="1252496" cy="338554"/>
          </a:xfrm>
          <a:prstGeom prst="rect">
            <a:avLst/>
          </a:prstGeom>
          <a:noFill/>
        </p:spPr>
        <p:txBody>
          <a:bodyPr wrap="square">
            <a:spAutoFit/>
          </a:bodyPr>
          <a:lstStyle/>
          <a:p>
            <a:pPr algn="ctr"/>
            <a:r>
              <a:rPr lang="en-US" sz="1600" b="1" dirty="0">
                <a:solidFill>
                  <a:schemeClr val="tx2">
                    <a:lumMod val="75000"/>
                    <a:lumOff val="25000"/>
                  </a:schemeClr>
                </a:solidFill>
              </a:rPr>
              <a:t>Frontier</a:t>
            </a:r>
          </a:p>
        </p:txBody>
      </p:sp>
      <p:sp>
        <p:nvSpPr>
          <p:cNvPr id="16" name="TextBox 15">
            <a:extLst>
              <a:ext uri="{FF2B5EF4-FFF2-40B4-BE49-F238E27FC236}">
                <a16:creationId xmlns:a16="http://schemas.microsoft.com/office/drawing/2014/main" id="{C042DD28-FB09-A5A3-4D1A-82B4A7231B5D}"/>
              </a:ext>
            </a:extLst>
          </p:cNvPr>
          <p:cNvSpPr txBox="1"/>
          <p:nvPr/>
        </p:nvSpPr>
        <p:spPr>
          <a:xfrm>
            <a:off x="1263473" y="5515824"/>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687</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$2.1M</a:t>
            </a:r>
            <a:endParaRPr lang="en-US" sz="1400" b="1" dirty="0">
              <a:solidFill>
                <a:schemeClr val="tx2">
                  <a:lumMod val="90000"/>
                  <a:lumOff val="10000"/>
                </a:schemeClr>
              </a:solidFill>
            </a:endParaRPr>
          </a:p>
        </p:txBody>
      </p:sp>
      <p:pic>
        <p:nvPicPr>
          <p:cNvPr id="17" name="Picture 16">
            <a:extLst>
              <a:ext uri="{FF2B5EF4-FFF2-40B4-BE49-F238E27FC236}">
                <a16:creationId xmlns:a16="http://schemas.microsoft.com/office/drawing/2014/main" id="{87013701-C447-AD05-8EC5-CAD2BEC90626}"/>
              </a:ext>
            </a:extLst>
          </p:cNvPr>
          <p:cNvPicPr>
            <a:picLocks noChangeAspect="1"/>
          </p:cNvPicPr>
          <p:nvPr/>
        </p:nvPicPr>
        <p:blipFill>
          <a:blip r:embed="rId6"/>
          <a:stretch>
            <a:fillRect/>
          </a:stretch>
        </p:blipFill>
        <p:spPr>
          <a:xfrm>
            <a:off x="4782270" y="1327748"/>
            <a:ext cx="504344" cy="722440"/>
          </a:xfrm>
          <a:prstGeom prst="rect">
            <a:avLst/>
          </a:prstGeom>
        </p:spPr>
      </p:pic>
      <p:sp>
        <p:nvSpPr>
          <p:cNvPr id="18" name="TextBox 17">
            <a:extLst>
              <a:ext uri="{FF2B5EF4-FFF2-40B4-BE49-F238E27FC236}">
                <a16:creationId xmlns:a16="http://schemas.microsoft.com/office/drawing/2014/main" id="{F2C46E82-8A0A-824E-240E-B01DA41018AF}"/>
              </a:ext>
            </a:extLst>
          </p:cNvPr>
          <p:cNvSpPr txBox="1"/>
          <p:nvPr/>
        </p:nvSpPr>
        <p:spPr>
          <a:xfrm>
            <a:off x="4047295" y="1997101"/>
            <a:ext cx="2096337" cy="338554"/>
          </a:xfrm>
          <a:prstGeom prst="rect">
            <a:avLst/>
          </a:prstGeom>
          <a:noFill/>
        </p:spPr>
        <p:txBody>
          <a:bodyPr wrap="square">
            <a:spAutoFit/>
          </a:bodyPr>
          <a:lstStyle/>
          <a:p>
            <a:pPr algn="ctr"/>
            <a:r>
              <a:rPr lang="en-US" sz="1600" b="1" dirty="0">
                <a:solidFill>
                  <a:schemeClr val="tx2">
                    <a:lumMod val="75000"/>
                    <a:lumOff val="25000"/>
                  </a:schemeClr>
                </a:solidFill>
              </a:rPr>
              <a:t>Highland Academy</a:t>
            </a:r>
          </a:p>
        </p:txBody>
      </p:sp>
      <p:sp>
        <p:nvSpPr>
          <p:cNvPr id="19" name="TextBox 18">
            <a:extLst>
              <a:ext uri="{FF2B5EF4-FFF2-40B4-BE49-F238E27FC236}">
                <a16:creationId xmlns:a16="http://schemas.microsoft.com/office/drawing/2014/main" id="{82053888-2017-923E-3406-69B1B104A64B}"/>
              </a:ext>
            </a:extLst>
          </p:cNvPr>
          <p:cNvSpPr txBox="1"/>
          <p:nvPr/>
        </p:nvSpPr>
        <p:spPr>
          <a:xfrm>
            <a:off x="5560008" y="1274395"/>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198</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$270K</a:t>
            </a:r>
            <a:endParaRPr lang="en-US" sz="1400" b="1" dirty="0">
              <a:solidFill>
                <a:schemeClr val="tx2">
                  <a:lumMod val="90000"/>
                  <a:lumOff val="10000"/>
                </a:schemeClr>
              </a:solidFill>
            </a:endParaRPr>
          </a:p>
        </p:txBody>
      </p:sp>
      <p:pic>
        <p:nvPicPr>
          <p:cNvPr id="20" name="Picture 19">
            <a:extLst>
              <a:ext uri="{FF2B5EF4-FFF2-40B4-BE49-F238E27FC236}">
                <a16:creationId xmlns:a16="http://schemas.microsoft.com/office/drawing/2014/main" id="{7D16BB2B-82F9-6A3B-CF98-FC5578D19886}"/>
              </a:ext>
            </a:extLst>
          </p:cNvPr>
          <p:cNvPicPr>
            <a:picLocks noChangeAspect="1"/>
          </p:cNvPicPr>
          <p:nvPr/>
        </p:nvPicPr>
        <p:blipFill>
          <a:blip r:embed="rId7"/>
          <a:stretch>
            <a:fillRect/>
          </a:stretch>
        </p:blipFill>
        <p:spPr>
          <a:xfrm>
            <a:off x="4847519" y="2727501"/>
            <a:ext cx="495890" cy="584775"/>
          </a:xfrm>
          <a:prstGeom prst="rect">
            <a:avLst/>
          </a:prstGeom>
        </p:spPr>
      </p:pic>
      <p:sp>
        <p:nvSpPr>
          <p:cNvPr id="21" name="TextBox 20">
            <a:extLst>
              <a:ext uri="{FF2B5EF4-FFF2-40B4-BE49-F238E27FC236}">
                <a16:creationId xmlns:a16="http://schemas.microsoft.com/office/drawing/2014/main" id="{5C632F50-9F0A-980B-0ABB-340C87046285}"/>
              </a:ext>
            </a:extLst>
          </p:cNvPr>
          <p:cNvSpPr txBox="1"/>
          <p:nvPr/>
        </p:nvSpPr>
        <p:spPr>
          <a:xfrm>
            <a:off x="4436591" y="3249760"/>
            <a:ext cx="1380222" cy="338554"/>
          </a:xfrm>
          <a:prstGeom prst="rect">
            <a:avLst/>
          </a:prstGeom>
          <a:noFill/>
        </p:spPr>
        <p:txBody>
          <a:bodyPr wrap="square">
            <a:spAutoFit/>
          </a:bodyPr>
          <a:lstStyle/>
          <a:p>
            <a:pPr algn="ctr"/>
            <a:r>
              <a:rPr lang="en-US" sz="1600" b="1" dirty="0">
                <a:solidFill>
                  <a:schemeClr val="tx2">
                    <a:lumMod val="75000"/>
                    <a:lumOff val="25000"/>
                  </a:schemeClr>
                </a:solidFill>
              </a:rPr>
              <a:t>Rilke Schule</a:t>
            </a:r>
          </a:p>
        </p:txBody>
      </p:sp>
      <p:sp>
        <p:nvSpPr>
          <p:cNvPr id="23" name="TextBox 22">
            <a:extLst>
              <a:ext uri="{FF2B5EF4-FFF2-40B4-BE49-F238E27FC236}">
                <a16:creationId xmlns:a16="http://schemas.microsoft.com/office/drawing/2014/main" id="{7CB8619A-AF47-BB92-C49C-D8201A8B63D5}"/>
              </a:ext>
            </a:extLst>
          </p:cNvPr>
          <p:cNvSpPr txBox="1"/>
          <p:nvPr/>
        </p:nvSpPr>
        <p:spPr>
          <a:xfrm>
            <a:off x="5560008" y="2679076"/>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485</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$1.6M</a:t>
            </a:r>
            <a:endParaRPr lang="en-US" sz="1400" b="1" dirty="0">
              <a:solidFill>
                <a:schemeClr val="tx2">
                  <a:lumMod val="90000"/>
                  <a:lumOff val="10000"/>
                </a:schemeClr>
              </a:solidFill>
            </a:endParaRPr>
          </a:p>
        </p:txBody>
      </p:sp>
      <p:pic>
        <p:nvPicPr>
          <p:cNvPr id="24" name="Picture 23">
            <a:extLst>
              <a:ext uri="{FF2B5EF4-FFF2-40B4-BE49-F238E27FC236}">
                <a16:creationId xmlns:a16="http://schemas.microsoft.com/office/drawing/2014/main" id="{AEF8CC37-14B9-2D73-D27C-C3232EF4EDB0}"/>
              </a:ext>
            </a:extLst>
          </p:cNvPr>
          <p:cNvPicPr>
            <a:picLocks noChangeAspect="1"/>
          </p:cNvPicPr>
          <p:nvPr/>
        </p:nvPicPr>
        <p:blipFill>
          <a:blip r:embed="rId8"/>
          <a:stretch>
            <a:fillRect/>
          </a:stretch>
        </p:blipFill>
        <p:spPr>
          <a:xfrm>
            <a:off x="4496890" y="4101955"/>
            <a:ext cx="1063118" cy="687137"/>
          </a:xfrm>
          <a:prstGeom prst="rect">
            <a:avLst/>
          </a:prstGeom>
        </p:spPr>
      </p:pic>
      <p:sp>
        <p:nvSpPr>
          <p:cNvPr id="25" name="TextBox 24">
            <a:extLst>
              <a:ext uri="{FF2B5EF4-FFF2-40B4-BE49-F238E27FC236}">
                <a16:creationId xmlns:a16="http://schemas.microsoft.com/office/drawing/2014/main" id="{9E62A91D-A4D8-86F3-00BF-33012FFD3D1E}"/>
              </a:ext>
            </a:extLst>
          </p:cNvPr>
          <p:cNvSpPr txBox="1"/>
          <p:nvPr/>
        </p:nvSpPr>
        <p:spPr>
          <a:xfrm>
            <a:off x="4198040" y="4804268"/>
            <a:ext cx="1795851" cy="338554"/>
          </a:xfrm>
          <a:prstGeom prst="rect">
            <a:avLst/>
          </a:prstGeom>
          <a:noFill/>
        </p:spPr>
        <p:txBody>
          <a:bodyPr wrap="square">
            <a:spAutoFit/>
          </a:bodyPr>
          <a:lstStyle/>
          <a:p>
            <a:pPr algn="ctr"/>
            <a:r>
              <a:rPr lang="en-US" sz="1600" b="1" dirty="0" err="1">
                <a:solidFill>
                  <a:schemeClr val="tx2">
                    <a:lumMod val="75000"/>
                    <a:lumOff val="25000"/>
                  </a:schemeClr>
                </a:solidFill>
              </a:rPr>
              <a:t>STrEaM</a:t>
            </a:r>
            <a:r>
              <a:rPr lang="en-US" sz="1600" b="1" dirty="0">
                <a:solidFill>
                  <a:schemeClr val="tx2">
                    <a:lumMod val="75000"/>
                    <a:lumOff val="25000"/>
                  </a:schemeClr>
                </a:solidFill>
              </a:rPr>
              <a:t> Academy</a:t>
            </a:r>
          </a:p>
        </p:txBody>
      </p:sp>
      <p:sp>
        <p:nvSpPr>
          <p:cNvPr id="26" name="TextBox 25">
            <a:extLst>
              <a:ext uri="{FF2B5EF4-FFF2-40B4-BE49-F238E27FC236}">
                <a16:creationId xmlns:a16="http://schemas.microsoft.com/office/drawing/2014/main" id="{6632C775-0F15-433E-22A0-1D071DF2790D}"/>
              </a:ext>
            </a:extLst>
          </p:cNvPr>
          <p:cNvSpPr txBox="1"/>
          <p:nvPr/>
        </p:nvSpPr>
        <p:spPr>
          <a:xfrm>
            <a:off x="5560008" y="4060445"/>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183</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$1.2M</a:t>
            </a:r>
            <a:endParaRPr lang="en-US" sz="1400" b="1" dirty="0">
              <a:solidFill>
                <a:schemeClr val="tx2">
                  <a:lumMod val="90000"/>
                  <a:lumOff val="10000"/>
                </a:schemeClr>
              </a:solidFill>
            </a:endParaRPr>
          </a:p>
        </p:txBody>
      </p:sp>
      <p:pic>
        <p:nvPicPr>
          <p:cNvPr id="27" name="Picture 26">
            <a:extLst>
              <a:ext uri="{FF2B5EF4-FFF2-40B4-BE49-F238E27FC236}">
                <a16:creationId xmlns:a16="http://schemas.microsoft.com/office/drawing/2014/main" id="{F008F61A-65DD-E8CA-9263-C27CDF324D9B}"/>
              </a:ext>
            </a:extLst>
          </p:cNvPr>
          <p:cNvPicPr>
            <a:picLocks noChangeAspect="1"/>
          </p:cNvPicPr>
          <p:nvPr/>
        </p:nvPicPr>
        <p:blipFill>
          <a:blip r:embed="rId9"/>
          <a:srcRect l="66498" b="54303"/>
          <a:stretch/>
        </p:blipFill>
        <p:spPr>
          <a:xfrm>
            <a:off x="4632930" y="5615994"/>
            <a:ext cx="1183883" cy="461379"/>
          </a:xfrm>
          <a:prstGeom prst="rect">
            <a:avLst/>
          </a:prstGeom>
        </p:spPr>
      </p:pic>
      <p:sp>
        <p:nvSpPr>
          <p:cNvPr id="28" name="TextBox 27">
            <a:extLst>
              <a:ext uri="{FF2B5EF4-FFF2-40B4-BE49-F238E27FC236}">
                <a16:creationId xmlns:a16="http://schemas.microsoft.com/office/drawing/2014/main" id="{7403C8F8-BEBA-4A41-7323-3E31E2D50177}"/>
              </a:ext>
            </a:extLst>
          </p:cNvPr>
          <p:cNvSpPr txBox="1"/>
          <p:nvPr/>
        </p:nvSpPr>
        <p:spPr>
          <a:xfrm>
            <a:off x="4402201" y="6130303"/>
            <a:ext cx="1337772" cy="338554"/>
          </a:xfrm>
          <a:prstGeom prst="rect">
            <a:avLst/>
          </a:prstGeom>
          <a:noFill/>
        </p:spPr>
        <p:txBody>
          <a:bodyPr wrap="square">
            <a:spAutoFit/>
          </a:bodyPr>
          <a:lstStyle/>
          <a:p>
            <a:pPr algn="ctr"/>
            <a:r>
              <a:rPr lang="en-US" sz="1600" b="1" dirty="0">
                <a:solidFill>
                  <a:schemeClr val="tx2">
                    <a:lumMod val="75000"/>
                    <a:lumOff val="25000"/>
                  </a:schemeClr>
                </a:solidFill>
              </a:rPr>
              <a:t>Winterberry</a:t>
            </a:r>
          </a:p>
        </p:txBody>
      </p:sp>
      <p:sp>
        <p:nvSpPr>
          <p:cNvPr id="29" name="TextBox 28">
            <a:extLst>
              <a:ext uri="{FF2B5EF4-FFF2-40B4-BE49-F238E27FC236}">
                <a16:creationId xmlns:a16="http://schemas.microsoft.com/office/drawing/2014/main" id="{EB089212-2879-16E5-C267-FF834D0234A9}"/>
              </a:ext>
            </a:extLst>
          </p:cNvPr>
          <p:cNvSpPr txBox="1"/>
          <p:nvPr/>
        </p:nvSpPr>
        <p:spPr>
          <a:xfrm>
            <a:off x="5560008" y="5478549"/>
            <a:ext cx="2388211" cy="661720"/>
          </a:xfrm>
          <a:prstGeom prst="rect">
            <a:avLst/>
          </a:prstGeom>
          <a:noFill/>
        </p:spPr>
        <p:txBody>
          <a:bodyPr wrap="square">
            <a:spAutoFit/>
          </a:bodyPr>
          <a:lstStyle/>
          <a:p>
            <a:pPr marL="168275" indent="-168275">
              <a:spcAft>
                <a:spcPts val="600"/>
              </a:spcAft>
              <a:buFont typeface="Courier New" panose="02070309020205020404" pitchFamily="49" charset="0"/>
              <a:buChar char="o"/>
            </a:pPr>
            <a:r>
              <a:rPr lang="en-US" sz="1600" b="1" dirty="0"/>
              <a:t>Enrollment: 264</a:t>
            </a:r>
          </a:p>
          <a:p>
            <a:pPr marL="168275" indent="-168275">
              <a:spcAft>
                <a:spcPts val="600"/>
              </a:spcAft>
              <a:buFont typeface="Courier New" panose="02070309020205020404" pitchFamily="49" charset="0"/>
              <a:buChar char="o"/>
            </a:pPr>
            <a:r>
              <a:rPr lang="en-US" sz="1600" b="1" dirty="0">
                <a:solidFill>
                  <a:schemeClr val="tx2">
                    <a:lumMod val="90000"/>
                    <a:lumOff val="10000"/>
                  </a:schemeClr>
                </a:solidFill>
              </a:rPr>
              <a:t>Fund Balance: $1.2M</a:t>
            </a:r>
            <a:endParaRPr lang="en-US" sz="1400" b="1" dirty="0">
              <a:solidFill>
                <a:schemeClr val="tx2">
                  <a:lumMod val="90000"/>
                  <a:lumOff val="10000"/>
                </a:schemeClr>
              </a:solidFill>
            </a:endParaRPr>
          </a:p>
        </p:txBody>
      </p:sp>
    </p:spTree>
    <p:extLst>
      <p:ext uri="{BB962C8B-B14F-4D97-AF65-F5344CB8AC3E}">
        <p14:creationId xmlns:p14="http://schemas.microsoft.com/office/powerpoint/2010/main" val="1233990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D8B6-7801-9167-6B60-749EEFBE5A20}"/>
              </a:ext>
            </a:extLst>
          </p:cNvPr>
          <p:cNvSpPr>
            <a:spLocks noGrp="1"/>
          </p:cNvSpPr>
          <p:nvPr>
            <p:ph type="title"/>
          </p:nvPr>
        </p:nvSpPr>
        <p:spPr/>
        <p:txBody>
          <a:bodyPr/>
          <a:lstStyle/>
          <a:p>
            <a:r>
              <a:rPr lang="en-US" dirty="0"/>
              <a:t>Revenue Impact for School Closures</a:t>
            </a:r>
          </a:p>
        </p:txBody>
      </p:sp>
      <p:sp>
        <p:nvSpPr>
          <p:cNvPr id="4" name="Slide Number Placeholder 3">
            <a:extLst>
              <a:ext uri="{FF2B5EF4-FFF2-40B4-BE49-F238E27FC236}">
                <a16:creationId xmlns:a16="http://schemas.microsoft.com/office/drawing/2014/main" id="{30955403-3794-7D80-6649-44CBE32B5D54}"/>
              </a:ext>
            </a:extLst>
          </p:cNvPr>
          <p:cNvSpPr>
            <a:spLocks noGrp="1"/>
          </p:cNvSpPr>
          <p:nvPr>
            <p:ph type="sldNum" sz="quarter" idx="12"/>
          </p:nvPr>
        </p:nvSpPr>
        <p:spPr/>
        <p:txBody>
          <a:bodyPr/>
          <a:lstStyle/>
          <a:p>
            <a:fld id="{A1FEA00D-4371-46C8-BC97-F08C468C878A}" type="slidenum">
              <a:rPr lang="en-US" smtClean="0"/>
              <a:pPr/>
              <a:t>6</a:t>
            </a:fld>
            <a:endParaRPr lang="en-US" dirty="0"/>
          </a:p>
        </p:txBody>
      </p:sp>
      <p:sp>
        <p:nvSpPr>
          <p:cNvPr id="11" name="Rounded Rectangle 16">
            <a:extLst>
              <a:ext uri="{FF2B5EF4-FFF2-40B4-BE49-F238E27FC236}">
                <a16:creationId xmlns:a16="http://schemas.microsoft.com/office/drawing/2014/main" id="{94400693-A8E6-5C9E-C434-C991562AA269}"/>
              </a:ext>
            </a:extLst>
          </p:cNvPr>
          <p:cNvSpPr/>
          <p:nvPr/>
        </p:nvSpPr>
        <p:spPr>
          <a:xfrm>
            <a:off x="7129826" y="1793119"/>
            <a:ext cx="1934275" cy="1352550"/>
          </a:xfrm>
          <a:prstGeom prst="roundRect">
            <a:avLst/>
          </a:prstGeom>
          <a:solidFill>
            <a:srgbClr val="F1E9DA"/>
          </a:solidFill>
          <a:ln w="25400" cap="flat" cmpd="sng" algn="ctr">
            <a:noFill/>
            <a:prstDash val="solid"/>
          </a:ln>
          <a:effectLst/>
        </p:spPr>
        <p:txBody>
          <a:bodyPr rtlCol="0" anchor="ctr"/>
          <a:lstStyle/>
          <a:p>
            <a:pPr marL="0" marR="0" lvl="0" indent="0" algn="ctr" defTabSz="1022965" eaLnBrk="1" fontAlgn="auto" latinLnBrk="0" hangingPunct="1">
              <a:lnSpc>
                <a:spcPct val="100000"/>
              </a:lnSpc>
              <a:spcBef>
                <a:spcPts val="0"/>
              </a:spcBef>
              <a:spcAft>
                <a:spcPts val="0"/>
              </a:spcAft>
              <a:buClrTx/>
              <a:buSzTx/>
              <a:buFontTx/>
              <a:buNone/>
              <a:tabLst/>
              <a:defRPr/>
            </a:pPr>
            <a:endParaRPr kumimoji="0" lang="en-US" sz="2014"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AF9AD6F0-000E-E5E6-8B0D-2B13E95178D8}"/>
              </a:ext>
            </a:extLst>
          </p:cNvPr>
          <p:cNvSpPr txBox="1"/>
          <p:nvPr/>
        </p:nvSpPr>
        <p:spPr>
          <a:xfrm>
            <a:off x="7571819" y="1793119"/>
            <a:ext cx="1050288" cy="338554"/>
          </a:xfrm>
          <a:prstGeom prst="rect">
            <a:avLst/>
          </a:prstGeom>
          <a:noFill/>
        </p:spPr>
        <p:txBody>
          <a:bodyPr wrap="none" rtlCol="0">
            <a:spAutoFit/>
          </a:bodyPr>
          <a:lstStyle/>
          <a:p>
            <a:pPr defTabSz="1022965"/>
            <a:r>
              <a:rPr lang="en-US" sz="1600" b="1" u="sng" dirty="0">
                <a:solidFill>
                  <a:prstClr val="black"/>
                </a:solidFill>
                <a:latin typeface="Arial"/>
              </a:rPr>
              <a:t>Remarks</a:t>
            </a:r>
          </a:p>
        </p:txBody>
      </p:sp>
      <p:sp>
        <p:nvSpPr>
          <p:cNvPr id="13" name="TextBox 12">
            <a:extLst>
              <a:ext uri="{FF2B5EF4-FFF2-40B4-BE49-F238E27FC236}">
                <a16:creationId xmlns:a16="http://schemas.microsoft.com/office/drawing/2014/main" id="{82EA6AA0-6B0B-AC50-9544-9A8AB70C3A70}"/>
              </a:ext>
            </a:extLst>
          </p:cNvPr>
          <p:cNvSpPr txBox="1"/>
          <p:nvPr/>
        </p:nvSpPr>
        <p:spPr>
          <a:xfrm>
            <a:off x="7129827" y="2161867"/>
            <a:ext cx="1934274" cy="830997"/>
          </a:xfrm>
          <a:prstGeom prst="rect">
            <a:avLst/>
          </a:prstGeom>
          <a:noFill/>
        </p:spPr>
        <p:txBody>
          <a:bodyPr wrap="square" rtlCol="0">
            <a:spAutoFit/>
          </a:bodyPr>
          <a:lstStyle/>
          <a:p>
            <a:pPr algn="ctr" defTabSz="1022965">
              <a:spcAft>
                <a:spcPts val="1800"/>
              </a:spcAft>
            </a:pPr>
            <a:r>
              <a:rPr lang="en-US" sz="1600" b="1" dirty="0">
                <a:solidFill>
                  <a:srgbClr val="001E5C">
                    <a:lumMod val="75000"/>
                    <a:lumOff val="25000"/>
                  </a:srgbClr>
                </a:solidFill>
                <a:latin typeface="Arial"/>
              </a:rPr>
              <a:t>$3.75 million in savings over 5 years</a:t>
            </a:r>
          </a:p>
        </p:txBody>
      </p:sp>
      <p:sp>
        <p:nvSpPr>
          <p:cNvPr id="14" name="Rounded Rectangle 16">
            <a:extLst>
              <a:ext uri="{FF2B5EF4-FFF2-40B4-BE49-F238E27FC236}">
                <a16:creationId xmlns:a16="http://schemas.microsoft.com/office/drawing/2014/main" id="{26F276C3-F829-E032-9228-83BAF02A4AD9}"/>
              </a:ext>
            </a:extLst>
          </p:cNvPr>
          <p:cNvSpPr/>
          <p:nvPr/>
        </p:nvSpPr>
        <p:spPr>
          <a:xfrm>
            <a:off x="7129826" y="4107549"/>
            <a:ext cx="1934275" cy="1352550"/>
          </a:xfrm>
          <a:prstGeom prst="roundRect">
            <a:avLst/>
          </a:prstGeom>
          <a:solidFill>
            <a:srgbClr val="F1E9DA"/>
          </a:solidFill>
          <a:ln w="25400" cap="flat" cmpd="sng" algn="ctr">
            <a:noFill/>
            <a:prstDash val="solid"/>
          </a:ln>
          <a:effectLst/>
        </p:spPr>
        <p:txBody>
          <a:bodyPr rtlCol="0" anchor="ctr"/>
          <a:lstStyle/>
          <a:p>
            <a:pPr marL="0" marR="0" lvl="0" indent="0" algn="ctr" defTabSz="1022965" eaLnBrk="1" fontAlgn="auto" latinLnBrk="0" hangingPunct="1">
              <a:lnSpc>
                <a:spcPct val="100000"/>
              </a:lnSpc>
              <a:spcBef>
                <a:spcPts val="0"/>
              </a:spcBef>
              <a:spcAft>
                <a:spcPts val="0"/>
              </a:spcAft>
              <a:buClrTx/>
              <a:buSzTx/>
              <a:buFontTx/>
              <a:buNone/>
              <a:tabLst/>
              <a:defRPr/>
            </a:pPr>
            <a:endParaRPr kumimoji="0" lang="en-US" sz="2014" b="0" i="0" u="none" strike="noStrike" kern="0" cap="none" spc="0" normalizeH="0" baseline="0" noProof="0">
              <a:ln>
                <a:noFill/>
              </a:ln>
              <a:solidFill>
                <a:prstClr val="white"/>
              </a:solidFill>
              <a:effectLst/>
              <a:uLnTx/>
              <a:uFillTx/>
              <a:latin typeface="Arial"/>
              <a:ea typeface="+mn-ea"/>
              <a:cs typeface="+mn-cs"/>
            </a:endParaRPr>
          </a:p>
        </p:txBody>
      </p:sp>
      <p:sp>
        <p:nvSpPr>
          <p:cNvPr id="15" name="TextBox 14">
            <a:extLst>
              <a:ext uri="{FF2B5EF4-FFF2-40B4-BE49-F238E27FC236}">
                <a16:creationId xmlns:a16="http://schemas.microsoft.com/office/drawing/2014/main" id="{1992ABBC-D75C-E914-4521-A567C97B3017}"/>
              </a:ext>
            </a:extLst>
          </p:cNvPr>
          <p:cNvSpPr txBox="1"/>
          <p:nvPr/>
        </p:nvSpPr>
        <p:spPr>
          <a:xfrm>
            <a:off x="7571819" y="4107549"/>
            <a:ext cx="1050288" cy="338554"/>
          </a:xfrm>
          <a:prstGeom prst="rect">
            <a:avLst/>
          </a:prstGeom>
          <a:noFill/>
        </p:spPr>
        <p:txBody>
          <a:bodyPr wrap="none" rtlCol="0">
            <a:spAutoFit/>
          </a:bodyPr>
          <a:lstStyle/>
          <a:p>
            <a:pPr defTabSz="1022965"/>
            <a:r>
              <a:rPr lang="en-US" sz="1600" b="1" u="sng" dirty="0">
                <a:solidFill>
                  <a:prstClr val="black"/>
                </a:solidFill>
                <a:latin typeface="Arial"/>
              </a:rPr>
              <a:t>Remarks</a:t>
            </a:r>
          </a:p>
        </p:txBody>
      </p:sp>
      <p:sp>
        <p:nvSpPr>
          <p:cNvPr id="16" name="TextBox 15">
            <a:extLst>
              <a:ext uri="{FF2B5EF4-FFF2-40B4-BE49-F238E27FC236}">
                <a16:creationId xmlns:a16="http://schemas.microsoft.com/office/drawing/2014/main" id="{B90BAD16-70BD-2FA2-ACB8-A33BEA1C42AB}"/>
              </a:ext>
            </a:extLst>
          </p:cNvPr>
          <p:cNvSpPr txBox="1"/>
          <p:nvPr/>
        </p:nvSpPr>
        <p:spPr>
          <a:xfrm>
            <a:off x="7129827" y="4476297"/>
            <a:ext cx="1934274" cy="830997"/>
          </a:xfrm>
          <a:prstGeom prst="rect">
            <a:avLst/>
          </a:prstGeom>
          <a:noFill/>
        </p:spPr>
        <p:txBody>
          <a:bodyPr wrap="square" rtlCol="0">
            <a:spAutoFit/>
          </a:bodyPr>
          <a:lstStyle/>
          <a:p>
            <a:pPr algn="ctr" defTabSz="1022965">
              <a:spcAft>
                <a:spcPts val="1800"/>
              </a:spcAft>
            </a:pPr>
            <a:r>
              <a:rPr lang="en-US" sz="1600" b="1" dirty="0">
                <a:solidFill>
                  <a:srgbClr val="001E5C">
                    <a:lumMod val="75000"/>
                    <a:lumOff val="25000"/>
                  </a:srgbClr>
                </a:solidFill>
                <a:latin typeface="Arial"/>
              </a:rPr>
              <a:t>$2.77 million in savings over 5 years</a:t>
            </a:r>
          </a:p>
        </p:txBody>
      </p:sp>
      <p:graphicFrame>
        <p:nvGraphicFramePr>
          <p:cNvPr id="17" name="Table 16">
            <a:extLst>
              <a:ext uri="{FF2B5EF4-FFF2-40B4-BE49-F238E27FC236}">
                <a16:creationId xmlns:a16="http://schemas.microsoft.com/office/drawing/2014/main" id="{27A10103-4FE3-964D-8FC7-56C4F22DD966}"/>
              </a:ext>
            </a:extLst>
          </p:cNvPr>
          <p:cNvGraphicFramePr>
            <a:graphicFrameLocks noGrp="1"/>
          </p:cNvGraphicFramePr>
          <p:nvPr>
            <p:extLst>
              <p:ext uri="{D42A27DB-BD31-4B8C-83A1-F6EECF244321}">
                <p14:modId xmlns:p14="http://schemas.microsoft.com/office/powerpoint/2010/main" val="120928457"/>
              </p:ext>
            </p:extLst>
          </p:nvPr>
        </p:nvGraphicFramePr>
        <p:xfrm>
          <a:off x="79899" y="1730142"/>
          <a:ext cx="6921500" cy="1495425"/>
        </p:xfrm>
        <a:graphic>
          <a:graphicData uri="http://schemas.openxmlformats.org/drawingml/2006/table">
            <a:tbl>
              <a:tblPr/>
              <a:tblGrid>
                <a:gridCol w="1384300">
                  <a:extLst>
                    <a:ext uri="{9D8B030D-6E8A-4147-A177-3AD203B41FA5}">
                      <a16:colId xmlns:a16="http://schemas.microsoft.com/office/drawing/2014/main" val="368319467"/>
                    </a:ext>
                  </a:extLst>
                </a:gridCol>
                <a:gridCol w="1384300">
                  <a:extLst>
                    <a:ext uri="{9D8B030D-6E8A-4147-A177-3AD203B41FA5}">
                      <a16:colId xmlns:a16="http://schemas.microsoft.com/office/drawing/2014/main" val="297936885"/>
                    </a:ext>
                  </a:extLst>
                </a:gridCol>
                <a:gridCol w="1384300">
                  <a:extLst>
                    <a:ext uri="{9D8B030D-6E8A-4147-A177-3AD203B41FA5}">
                      <a16:colId xmlns:a16="http://schemas.microsoft.com/office/drawing/2014/main" val="232591426"/>
                    </a:ext>
                  </a:extLst>
                </a:gridCol>
                <a:gridCol w="1384300">
                  <a:extLst>
                    <a:ext uri="{9D8B030D-6E8A-4147-A177-3AD203B41FA5}">
                      <a16:colId xmlns:a16="http://schemas.microsoft.com/office/drawing/2014/main" val="1653339405"/>
                    </a:ext>
                  </a:extLst>
                </a:gridCol>
                <a:gridCol w="1384300">
                  <a:extLst>
                    <a:ext uri="{9D8B030D-6E8A-4147-A177-3AD203B41FA5}">
                      <a16:colId xmlns:a16="http://schemas.microsoft.com/office/drawing/2014/main" val="1792452228"/>
                    </a:ext>
                  </a:extLst>
                </a:gridCol>
              </a:tblGrid>
              <a:tr h="333375">
                <a:tc gridSpan="5">
                  <a:txBody>
                    <a:bodyPr/>
                    <a:lstStyle/>
                    <a:p>
                      <a:pPr algn="ctr" fontAlgn="ctr"/>
                      <a:r>
                        <a:rPr lang="en-US" sz="1400" b="1" i="0" u="none" strike="noStrike">
                          <a:solidFill>
                            <a:srgbClr val="FFFFFF"/>
                          </a:solidFill>
                          <a:effectLst/>
                          <a:latin typeface="Arial" panose="020B0604020202020204" pitchFamily="34" charset="0"/>
                        </a:rPr>
                        <a:t>ASD's Revenue Impact for Lake Hood Closure/Repurposing</a:t>
                      </a:r>
                    </a:p>
                  </a:txBody>
                  <a:tcPr marL="9525" marR="9525" marT="9525" marB="0" anchor="ctr">
                    <a:lnL>
                      <a:noFill/>
                    </a:lnL>
                    <a:lnR>
                      <a:noFill/>
                    </a:lnR>
                    <a:lnT>
                      <a:noFill/>
                    </a:lnT>
                    <a:lnB>
                      <a:noFill/>
                    </a:lnB>
                    <a:solidFill>
                      <a:srgbClr val="10486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1304534"/>
                  </a:ext>
                </a:extLst>
              </a:tr>
              <a:tr h="200025">
                <a:tc>
                  <a:txBody>
                    <a:bodyPr/>
                    <a:lstStyle/>
                    <a:p>
                      <a:pPr algn="ctr" fontAlgn="b"/>
                      <a:r>
                        <a:rPr lang="en-US" sz="1200" b="1" i="0" u="none" strike="noStrike">
                          <a:solidFill>
                            <a:srgbClr val="000000"/>
                          </a:solidFill>
                          <a:effectLst/>
                          <a:latin typeface="Arial" panose="020B0604020202020204" pitchFamily="34" charset="0"/>
                        </a:rPr>
                        <a:t>Year 1</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2</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3</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4</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5</a:t>
                      </a:r>
                    </a:p>
                  </a:txBody>
                  <a:tcPr marL="9525" marR="9525" marT="9525" marB="0" anchor="b">
                    <a:lnL>
                      <a:noFill/>
                    </a:lnL>
                    <a:lnR>
                      <a:noFill/>
                    </a:lnR>
                    <a:lnT>
                      <a:noFill/>
                    </a:lnT>
                    <a:lnB>
                      <a:noFill/>
                    </a:lnB>
                    <a:noFill/>
                  </a:tcPr>
                </a:tc>
                <a:extLst>
                  <a:ext uri="{0D108BD9-81ED-4DB2-BD59-A6C34878D82A}">
                    <a16:rowId xmlns:a16="http://schemas.microsoft.com/office/drawing/2014/main" val="3658577959"/>
                  </a:ext>
                </a:extLst>
              </a:tr>
              <a:tr h="190500">
                <a:tc>
                  <a:txBody>
                    <a:bodyPr/>
                    <a:lstStyle/>
                    <a:p>
                      <a:pPr algn="l" fontAlgn="b"/>
                      <a:r>
                        <a:rPr lang="en-US" sz="1200" b="0" i="0" u="none" strike="noStrike">
                          <a:solidFill>
                            <a:srgbClr val="000000"/>
                          </a:solidFill>
                          <a:effectLst/>
                          <a:latin typeface="Arial" panose="020B0604020202020204" pitchFamily="34" charset="0"/>
                        </a:rPr>
                        <a:t> $            1,005,000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889868191"/>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            1,005,000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3404797168"/>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               793,036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952503489"/>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               581,072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1678660833"/>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dirty="0">
                          <a:solidFill>
                            <a:srgbClr val="000000"/>
                          </a:solidFill>
                          <a:effectLst/>
                          <a:latin typeface="Arial" panose="020B0604020202020204" pitchFamily="34" charset="0"/>
                        </a:rPr>
                        <a:t> $               362,684 </a:t>
                      </a:r>
                    </a:p>
                  </a:txBody>
                  <a:tcPr marL="9525" marR="9525" marT="9525" marB="0" anchor="b">
                    <a:lnL>
                      <a:noFill/>
                    </a:lnL>
                    <a:lnR>
                      <a:noFill/>
                    </a:lnR>
                    <a:lnT>
                      <a:noFill/>
                    </a:lnT>
                    <a:lnB>
                      <a:noFill/>
                    </a:lnB>
                    <a:solidFill>
                      <a:srgbClr val="DAF2D0"/>
                    </a:solidFill>
                  </a:tcPr>
                </a:tc>
                <a:extLst>
                  <a:ext uri="{0D108BD9-81ED-4DB2-BD59-A6C34878D82A}">
                    <a16:rowId xmlns:a16="http://schemas.microsoft.com/office/drawing/2014/main" val="1366240180"/>
                  </a:ext>
                </a:extLst>
              </a:tr>
            </a:tbl>
          </a:graphicData>
        </a:graphic>
      </p:graphicFrame>
      <p:graphicFrame>
        <p:nvGraphicFramePr>
          <p:cNvPr id="18" name="Table 17">
            <a:extLst>
              <a:ext uri="{FF2B5EF4-FFF2-40B4-BE49-F238E27FC236}">
                <a16:creationId xmlns:a16="http://schemas.microsoft.com/office/drawing/2014/main" id="{7BFD5F4E-658E-88BB-82D2-2913EC5CD32D}"/>
              </a:ext>
            </a:extLst>
          </p:cNvPr>
          <p:cNvGraphicFramePr>
            <a:graphicFrameLocks noGrp="1"/>
          </p:cNvGraphicFramePr>
          <p:nvPr>
            <p:extLst>
              <p:ext uri="{D42A27DB-BD31-4B8C-83A1-F6EECF244321}">
                <p14:modId xmlns:p14="http://schemas.microsoft.com/office/powerpoint/2010/main" val="1242848464"/>
              </p:ext>
            </p:extLst>
          </p:nvPr>
        </p:nvGraphicFramePr>
        <p:xfrm>
          <a:off x="79899" y="4021824"/>
          <a:ext cx="6921500" cy="1524000"/>
        </p:xfrm>
        <a:graphic>
          <a:graphicData uri="http://schemas.openxmlformats.org/drawingml/2006/table">
            <a:tbl>
              <a:tblPr/>
              <a:tblGrid>
                <a:gridCol w="1384300">
                  <a:extLst>
                    <a:ext uri="{9D8B030D-6E8A-4147-A177-3AD203B41FA5}">
                      <a16:colId xmlns:a16="http://schemas.microsoft.com/office/drawing/2014/main" val="3158682020"/>
                    </a:ext>
                  </a:extLst>
                </a:gridCol>
                <a:gridCol w="1384300">
                  <a:extLst>
                    <a:ext uri="{9D8B030D-6E8A-4147-A177-3AD203B41FA5}">
                      <a16:colId xmlns:a16="http://schemas.microsoft.com/office/drawing/2014/main" val="2622186538"/>
                    </a:ext>
                  </a:extLst>
                </a:gridCol>
                <a:gridCol w="1384300">
                  <a:extLst>
                    <a:ext uri="{9D8B030D-6E8A-4147-A177-3AD203B41FA5}">
                      <a16:colId xmlns:a16="http://schemas.microsoft.com/office/drawing/2014/main" val="2761105412"/>
                    </a:ext>
                  </a:extLst>
                </a:gridCol>
                <a:gridCol w="1384300">
                  <a:extLst>
                    <a:ext uri="{9D8B030D-6E8A-4147-A177-3AD203B41FA5}">
                      <a16:colId xmlns:a16="http://schemas.microsoft.com/office/drawing/2014/main" val="325528680"/>
                    </a:ext>
                  </a:extLst>
                </a:gridCol>
                <a:gridCol w="1384300">
                  <a:extLst>
                    <a:ext uri="{9D8B030D-6E8A-4147-A177-3AD203B41FA5}">
                      <a16:colId xmlns:a16="http://schemas.microsoft.com/office/drawing/2014/main" val="4132817378"/>
                    </a:ext>
                  </a:extLst>
                </a:gridCol>
              </a:tblGrid>
              <a:tr h="361950">
                <a:tc gridSpan="5">
                  <a:txBody>
                    <a:bodyPr/>
                    <a:lstStyle/>
                    <a:p>
                      <a:pPr algn="ctr" fontAlgn="ctr"/>
                      <a:r>
                        <a:rPr lang="en-US" sz="1400" b="1" i="0" u="none" strike="noStrike">
                          <a:solidFill>
                            <a:srgbClr val="FFFFFF"/>
                          </a:solidFill>
                          <a:effectLst/>
                          <a:latin typeface="Arial" panose="020B0604020202020204" pitchFamily="34" charset="0"/>
                        </a:rPr>
                        <a:t>ASD's Revenue Impact for Nunaka Valley Closure/Repurposing</a:t>
                      </a:r>
                    </a:p>
                  </a:txBody>
                  <a:tcPr marL="9525" marR="9525" marT="9525" marB="0" anchor="ctr">
                    <a:lnL>
                      <a:noFill/>
                    </a:lnL>
                    <a:lnR>
                      <a:noFill/>
                    </a:lnR>
                    <a:lnT>
                      <a:noFill/>
                    </a:lnT>
                    <a:lnB>
                      <a:noFill/>
                    </a:lnB>
                    <a:solidFill>
                      <a:srgbClr val="10486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4876828"/>
                  </a:ext>
                </a:extLst>
              </a:tr>
              <a:tr h="200025">
                <a:tc>
                  <a:txBody>
                    <a:bodyPr/>
                    <a:lstStyle/>
                    <a:p>
                      <a:pPr algn="ctr" fontAlgn="b"/>
                      <a:r>
                        <a:rPr lang="en-US" sz="1200" b="1" i="0" u="none" strike="noStrike">
                          <a:solidFill>
                            <a:srgbClr val="000000"/>
                          </a:solidFill>
                          <a:effectLst/>
                          <a:latin typeface="Arial" panose="020B0604020202020204" pitchFamily="34" charset="0"/>
                        </a:rPr>
                        <a:t>Year 1</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2</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3</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4</a:t>
                      </a:r>
                    </a:p>
                  </a:txBody>
                  <a:tcPr marL="9525" marR="9525" marT="9525" marB="0" anchor="b">
                    <a:lnL>
                      <a:noFill/>
                    </a:lnL>
                    <a:lnR>
                      <a:noFill/>
                    </a:lnR>
                    <a:lnT>
                      <a:noFill/>
                    </a:lnT>
                    <a:lnB>
                      <a:noFill/>
                    </a:lnB>
                    <a:noFill/>
                  </a:tcPr>
                </a:tc>
                <a:tc>
                  <a:txBody>
                    <a:bodyPr/>
                    <a:lstStyle/>
                    <a:p>
                      <a:pPr algn="ctr" fontAlgn="b"/>
                      <a:r>
                        <a:rPr lang="en-US" sz="1200" b="1" i="0" u="none" strike="noStrike">
                          <a:solidFill>
                            <a:srgbClr val="000000"/>
                          </a:solidFill>
                          <a:effectLst/>
                          <a:latin typeface="Arial" panose="020B0604020202020204" pitchFamily="34" charset="0"/>
                        </a:rPr>
                        <a:t>Year 5</a:t>
                      </a:r>
                    </a:p>
                  </a:txBody>
                  <a:tcPr marL="9525" marR="9525" marT="9525" marB="0" anchor="b">
                    <a:lnL>
                      <a:noFill/>
                    </a:lnL>
                    <a:lnR>
                      <a:noFill/>
                    </a:lnR>
                    <a:lnT>
                      <a:noFill/>
                    </a:lnT>
                    <a:lnB>
                      <a:noFill/>
                    </a:lnB>
                    <a:noFill/>
                  </a:tcPr>
                </a:tc>
                <a:extLst>
                  <a:ext uri="{0D108BD9-81ED-4DB2-BD59-A6C34878D82A}">
                    <a16:rowId xmlns:a16="http://schemas.microsoft.com/office/drawing/2014/main" val="3787160565"/>
                  </a:ext>
                </a:extLst>
              </a:tr>
              <a:tr h="190500">
                <a:tc>
                  <a:txBody>
                    <a:bodyPr/>
                    <a:lstStyle/>
                    <a:p>
                      <a:pPr algn="l" fontAlgn="b"/>
                      <a:r>
                        <a:rPr lang="en-US" sz="1200" b="0" i="0" u="none" strike="noStrike">
                          <a:solidFill>
                            <a:srgbClr val="000000"/>
                          </a:solidFill>
                          <a:effectLst/>
                          <a:latin typeface="Arial" panose="020B0604020202020204" pitchFamily="34" charset="0"/>
                        </a:rPr>
                        <a:t> $               786,500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176709908"/>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               786,500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112180001"/>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               593,307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3879338125"/>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               400,114 </a:t>
                      </a:r>
                    </a:p>
                  </a:txBody>
                  <a:tcPr marL="9525" marR="9525" marT="9525" marB="0" anchor="b">
                    <a:lnL>
                      <a:noFill/>
                    </a:lnL>
                    <a:lnR>
                      <a:noFill/>
                    </a:lnR>
                    <a:lnT>
                      <a:noFill/>
                    </a:lnT>
                    <a:lnB>
                      <a:noFill/>
                    </a:lnB>
                    <a:solidFill>
                      <a:srgbClr val="DAF2D0"/>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1302197037"/>
                  </a:ext>
                </a:extLst>
              </a:tr>
              <a:tr h="190500">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a:solidFill>
                            <a:srgbClr val="000000"/>
                          </a:solidFill>
                          <a:effectLst/>
                          <a:latin typeface="Arial" panose="020B0604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200" b="0" i="0" u="none" strike="noStrike" dirty="0">
                          <a:solidFill>
                            <a:srgbClr val="000000"/>
                          </a:solidFill>
                          <a:effectLst/>
                          <a:latin typeface="Arial" panose="020B0604020202020204" pitchFamily="34" charset="0"/>
                        </a:rPr>
                        <a:t> $               201,067 </a:t>
                      </a:r>
                    </a:p>
                  </a:txBody>
                  <a:tcPr marL="9525" marR="9525" marT="9525" marB="0" anchor="b">
                    <a:lnL>
                      <a:noFill/>
                    </a:lnL>
                    <a:lnR>
                      <a:noFill/>
                    </a:lnR>
                    <a:lnT>
                      <a:noFill/>
                    </a:lnT>
                    <a:lnB>
                      <a:noFill/>
                    </a:lnB>
                    <a:solidFill>
                      <a:srgbClr val="DAF2D0"/>
                    </a:solidFill>
                  </a:tcPr>
                </a:tc>
                <a:extLst>
                  <a:ext uri="{0D108BD9-81ED-4DB2-BD59-A6C34878D82A}">
                    <a16:rowId xmlns:a16="http://schemas.microsoft.com/office/drawing/2014/main" val="3825870884"/>
                  </a:ext>
                </a:extLst>
              </a:tr>
            </a:tbl>
          </a:graphicData>
        </a:graphic>
      </p:graphicFrame>
    </p:spTree>
    <p:extLst>
      <p:ext uri="{BB962C8B-B14F-4D97-AF65-F5344CB8AC3E}">
        <p14:creationId xmlns:p14="http://schemas.microsoft.com/office/powerpoint/2010/main" val="3404608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D052C-7146-94BD-5AD7-1BDFBA7A5B32}"/>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4B89CC-EC16-60AA-847B-2611172C66D0}"/>
              </a:ext>
            </a:extLst>
          </p:cNvPr>
          <p:cNvSpPr>
            <a:spLocks noGrp="1"/>
          </p:cNvSpPr>
          <p:nvPr>
            <p:ph type="sldNum" sz="quarter" idx="12"/>
          </p:nvPr>
        </p:nvSpPr>
        <p:spPr/>
        <p:txBody>
          <a:bodyPr/>
          <a:lstStyle/>
          <a:p>
            <a:fld id="{A1FEA00D-4371-46C8-BC97-F08C468C878A}" type="slidenum">
              <a:rPr lang="en-US" smtClean="0"/>
              <a:pPr/>
              <a:t>7</a:t>
            </a:fld>
            <a:endParaRPr lang="en-US" dirty="0"/>
          </a:p>
        </p:txBody>
      </p:sp>
      <p:sp>
        <p:nvSpPr>
          <p:cNvPr id="7" name="TextBox 6">
            <a:extLst>
              <a:ext uri="{FF2B5EF4-FFF2-40B4-BE49-F238E27FC236}">
                <a16:creationId xmlns:a16="http://schemas.microsoft.com/office/drawing/2014/main" id="{A5E84BBA-69E4-034F-A197-8E426DD1F5E9}"/>
              </a:ext>
            </a:extLst>
          </p:cNvPr>
          <p:cNvSpPr txBox="1"/>
          <p:nvPr/>
        </p:nvSpPr>
        <p:spPr>
          <a:xfrm>
            <a:off x="274202" y="2532522"/>
            <a:ext cx="1252496" cy="338554"/>
          </a:xfrm>
          <a:prstGeom prst="rect">
            <a:avLst/>
          </a:prstGeom>
          <a:noFill/>
        </p:spPr>
        <p:txBody>
          <a:bodyPr wrap="square">
            <a:spAutoFit/>
          </a:bodyPr>
          <a:lstStyle/>
          <a:p>
            <a:pPr algn="ctr"/>
            <a:r>
              <a:rPr lang="en-US" sz="1600" b="1" dirty="0"/>
              <a:t>Lake Hood</a:t>
            </a:r>
          </a:p>
        </p:txBody>
      </p:sp>
      <p:sp>
        <p:nvSpPr>
          <p:cNvPr id="9" name="TextBox 8">
            <a:extLst>
              <a:ext uri="{FF2B5EF4-FFF2-40B4-BE49-F238E27FC236}">
                <a16:creationId xmlns:a16="http://schemas.microsoft.com/office/drawing/2014/main" id="{9B495063-67DE-73E2-B74F-277424D1C52D}"/>
              </a:ext>
            </a:extLst>
          </p:cNvPr>
          <p:cNvSpPr txBox="1"/>
          <p:nvPr/>
        </p:nvSpPr>
        <p:spPr>
          <a:xfrm>
            <a:off x="2326042" y="1470284"/>
            <a:ext cx="2176802" cy="467885"/>
          </a:xfrm>
          <a:prstGeom prst="rect">
            <a:avLst/>
          </a:prstGeom>
          <a:noFill/>
        </p:spPr>
        <p:txBody>
          <a:bodyPr wrap="square">
            <a:spAutoFit/>
          </a:bodyPr>
          <a:lstStyle/>
          <a:p>
            <a:pPr>
              <a:lnSpc>
                <a:spcPct val="150000"/>
              </a:lnSpc>
              <a:spcAft>
                <a:spcPts val="600"/>
              </a:spcAft>
            </a:pPr>
            <a:r>
              <a:rPr lang="en-US" b="1" u="sng" dirty="0">
                <a:solidFill>
                  <a:schemeClr val="tx2">
                    <a:lumMod val="90000"/>
                    <a:lumOff val="10000"/>
                  </a:schemeClr>
                </a:solidFill>
              </a:rPr>
              <a:t>Recommendation</a:t>
            </a:r>
            <a:endParaRPr lang="en-US" sz="1600" b="1" u="sng" dirty="0">
              <a:solidFill>
                <a:schemeClr val="tx2">
                  <a:lumMod val="90000"/>
                  <a:lumOff val="10000"/>
                </a:schemeClr>
              </a:solidFill>
            </a:endParaRPr>
          </a:p>
        </p:txBody>
      </p:sp>
      <p:sp>
        <p:nvSpPr>
          <p:cNvPr id="12" name="TextBox 11">
            <a:extLst>
              <a:ext uri="{FF2B5EF4-FFF2-40B4-BE49-F238E27FC236}">
                <a16:creationId xmlns:a16="http://schemas.microsoft.com/office/drawing/2014/main" id="{A6F652FF-6D79-90AE-2B42-8399880C0B33}"/>
              </a:ext>
            </a:extLst>
          </p:cNvPr>
          <p:cNvSpPr txBox="1"/>
          <p:nvPr/>
        </p:nvSpPr>
        <p:spPr>
          <a:xfrm>
            <a:off x="15826" y="5101667"/>
            <a:ext cx="1769246" cy="338554"/>
          </a:xfrm>
          <a:prstGeom prst="rect">
            <a:avLst/>
          </a:prstGeom>
          <a:noFill/>
        </p:spPr>
        <p:txBody>
          <a:bodyPr wrap="square">
            <a:spAutoFit/>
          </a:bodyPr>
          <a:lstStyle/>
          <a:p>
            <a:pPr algn="ctr"/>
            <a:r>
              <a:rPr lang="en-US" sz="1600" b="1" dirty="0" err="1"/>
              <a:t>Nunaka</a:t>
            </a:r>
            <a:r>
              <a:rPr lang="en-US" sz="1600" b="1" dirty="0"/>
              <a:t> Valley</a:t>
            </a:r>
          </a:p>
        </p:txBody>
      </p:sp>
      <p:pic>
        <p:nvPicPr>
          <p:cNvPr id="3" name="Picture 2">
            <a:extLst>
              <a:ext uri="{FF2B5EF4-FFF2-40B4-BE49-F238E27FC236}">
                <a16:creationId xmlns:a16="http://schemas.microsoft.com/office/drawing/2014/main" id="{F4C131B0-E613-C9FD-4B33-B98CF6FEF443}"/>
              </a:ext>
            </a:extLst>
          </p:cNvPr>
          <p:cNvPicPr>
            <a:picLocks noChangeAspect="1"/>
          </p:cNvPicPr>
          <p:nvPr/>
        </p:nvPicPr>
        <p:blipFill>
          <a:blip r:embed="rId2"/>
          <a:stretch>
            <a:fillRect/>
          </a:stretch>
        </p:blipFill>
        <p:spPr>
          <a:xfrm>
            <a:off x="554775" y="1995325"/>
            <a:ext cx="676155" cy="592334"/>
          </a:xfrm>
          <a:prstGeom prst="rect">
            <a:avLst/>
          </a:prstGeom>
        </p:spPr>
      </p:pic>
      <p:pic>
        <p:nvPicPr>
          <p:cNvPr id="6" name="Picture 5">
            <a:extLst>
              <a:ext uri="{FF2B5EF4-FFF2-40B4-BE49-F238E27FC236}">
                <a16:creationId xmlns:a16="http://schemas.microsoft.com/office/drawing/2014/main" id="{2D201998-C9A3-9F4A-D278-0B8A727E029E}"/>
              </a:ext>
            </a:extLst>
          </p:cNvPr>
          <p:cNvPicPr>
            <a:picLocks noChangeAspect="1"/>
          </p:cNvPicPr>
          <p:nvPr/>
        </p:nvPicPr>
        <p:blipFill>
          <a:blip r:embed="rId3"/>
          <a:stretch>
            <a:fillRect/>
          </a:stretch>
        </p:blipFill>
        <p:spPr>
          <a:xfrm>
            <a:off x="517743" y="4539318"/>
            <a:ext cx="654077" cy="588669"/>
          </a:xfrm>
          <a:prstGeom prst="rect">
            <a:avLst/>
          </a:prstGeom>
        </p:spPr>
      </p:pic>
      <p:cxnSp>
        <p:nvCxnSpPr>
          <p:cNvPr id="33" name="Straight Connector 32">
            <a:extLst>
              <a:ext uri="{FF2B5EF4-FFF2-40B4-BE49-F238E27FC236}">
                <a16:creationId xmlns:a16="http://schemas.microsoft.com/office/drawing/2014/main" id="{9711A336-1A8B-B261-65BB-7E20622B1C44}"/>
              </a:ext>
            </a:extLst>
          </p:cNvPr>
          <p:cNvCxnSpPr/>
          <p:nvPr/>
        </p:nvCxnSpPr>
        <p:spPr>
          <a:xfrm>
            <a:off x="274201" y="3396384"/>
            <a:ext cx="8170552" cy="0"/>
          </a:xfrm>
          <a:prstGeom prst="line">
            <a:avLst/>
          </a:prstGeom>
          <a:ln w="73025" cmpd="tri">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1" name="Title 10">
            <a:extLst>
              <a:ext uri="{FF2B5EF4-FFF2-40B4-BE49-F238E27FC236}">
                <a16:creationId xmlns:a16="http://schemas.microsoft.com/office/drawing/2014/main" id="{71D51317-0057-8147-CE83-77DC24A4BB39}"/>
              </a:ext>
            </a:extLst>
          </p:cNvPr>
          <p:cNvSpPr>
            <a:spLocks noGrp="1"/>
          </p:cNvSpPr>
          <p:nvPr>
            <p:ph type="title"/>
          </p:nvPr>
        </p:nvSpPr>
        <p:spPr/>
        <p:txBody>
          <a:bodyPr/>
          <a:lstStyle/>
          <a:p>
            <a:r>
              <a:rPr lang="en-US" dirty="0"/>
              <a:t>Repurpose Discussion</a:t>
            </a:r>
          </a:p>
        </p:txBody>
      </p:sp>
      <p:sp>
        <p:nvSpPr>
          <p:cNvPr id="17" name="TextBox 16">
            <a:extLst>
              <a:ext uri="{FF2B5EF4-FFF2-40B4-BE49-F238E27FC236}">
                <a16:creationId xmlns:a16="http://schemas.microsoft.com/office/drawing/2014/main" id="{E024F4AF-6466-B926-943F-F21128F44AF8}"/>
              </a:ext>
            </a:extLst>
          </p:cNvPr>
          <p:cNvSpPr txBox="1"/>
          <p:nvPr/>
        </p:nvSpPr>
        <p:spPr>
          <a:xfrm>
            <a:off x="1976717" y="2393326"/>
            <a:ext cx="2848856" cy="426207"/>
          </a:xfrm>
          <a:prstGeom prst="rect">
            <a:avLst/>
          </a:prstGeom>
          <a:noFill/>
        </p:spPr>
        <p:txBody>
          <a:bodyPr wrap="square">
            <a:spAutoFit/>
          </a:bodyPr>
          <a:lstStyle/>
          <a:p>
            <a:pPr>
              <a:lnSpc>
                <a:spcPct val="150000"/>
              </a:lnSpc>
              <a:spcAft>
                <a:spcPts val="600"/>
              </a:spcAft>
            </a:pPr>
            <a:r>
              <a:rPr lang="en-US" sz="1600" b="1" dirty="0"/>
              <a:t>Rilke Schule Charter School</a:t>
            </a:r>
            <a:endParaRPr lang="en-US" sz="1400" b="1" dirty="0">
              <a:solidFill>
                <a:schemeClr val="tx2">
                  <a:lumMod val="90000"/>
                  <a:lumOff val="10000"/>
                </a:schemeClr>
              </a:solidFill>
            </a:endParaRPr>
          </a:p>
        </p:txBody>
      </p:sp>
      <p:sp>
        <p:nvSpPr>
          <p:cNvPr id="18" name="TextBox 17">
            <a:extLst>
              <a:ext uri="{FF2B5EF4-FFF2-40B4-BE49-F238E27FC236}">
                <a16:creationId xmlns:a16="http://schemas.microsoft.com/office/drawing/2014/main" id="{ECF44950-C28E-6506-6CAB-5203740D7270}"/>
              </a:ext>
            </a:extLst>
          </p:cNvPr>
          <p:cNvSpPr txBox="1"/>
          <p:nvPr/>
        </p:nvSpPr>
        <p:spPr>
          <a:xfrm>
            <a:off x="6386983" y="1470284"/>
            <a:ext cx="1399233" cy="467885"/>
          </a:xfrm>
          <a:prstGeom prst="rect">
            <a:avLst/>
          </a:prstGeom>
          <a:noFill/>
        </p:spPr>
        <p:txBody>
          <a:bodyPr wrap="square">
            <a:spAutoFit/>
          </a:bodyPr>
          <a:lstStyle/>
          <a:p>
            <a:pPr>
              <a:lnSpc>
                <a:spcPct val="150000"/>
              </a:lnSpc>
              <a:spcAft>
                <a:spcPts val="600"/>
              </a:spcAft>
            </a:pPr>
            <a:r>
              <a:rPr lang="en-US" b="1" u="sng" dirty="0">
                <a:solidFill>
                  <a:schemeClr val="tx2">
                    <a:lumMod val="90000"/>
                    <a:lumOff val="10000"/>
                  </a:schemeClr>
                </a:solidFill>
              </a:rPr>
              <a:t>Remarks</a:t>
            </a:r>
            <a:endParaRPr lang="en-US" sz="1600" b="1" u="sng" dirty="0">
              <a:solidFill>
                <a:schemeClr val="tx2">
                  <a:lumMod val="90000"/>
                  <a:lumOff val="10000"/>
                </a:schemeClr>
              </a:solidFill>
            </a:endParaRPr>
          </a:p>
        </p:txBody>
      </p:sp>
      <p:sp>
        <p:nvSpPr>
          <p:cNvPr id="19" name="TextBox 18">
            <a:extLst>
              <a:ext uri="{FF2B5EF4-FFF2-40B4-BE49-F238E27FC236}">
                <a16:creationId xmlns:a16="http://schemas.microsoft.com/office/drawing/2014/main" id="{A294D2F4-0862-BA01-905F-A8C32D55EE14}"/>
              </a:ext>
            </a:extLst>
          </p:cNvPr>
          <p:cNvSpPr txBox="1"/>
          <p:nvPr/>
        </p:nvSpPr>
        <p:spPr>
          <a:xfrm>
            <a:off x="5595896" y="1919056"/>
            <a:ext cx="3486631" cy="1477328"/>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US" sz="1600" b="1" dirty="0"/>
              <a:t>High Enrollment (485)</a:t>
            </a:r>
          </a:p>
          <a:p>
            <a:pPr marL="285750" indent="-285750">
              <a:spcAft>
                <a:spcPts val="600"/>
              </a:spcAft>
              <a:buFont typeface="Arial" panose="020B0604020202020204" pitchFamily="34" charset="0"/>
              <a:buChar char="•"/>
            </a:pPr>
            <a:r>
              <a:rPr lang="en-US" sz="1600" b="1" dirty="0">
                <a:solidFill>
                  <a:schemeClr val="tx2">
                    <a:lumMod val="90000"/>
                    <a:lumOff val="10000"/>
                  </a:schemeClr>
                </a:solidFill>
              </a:rPr>
              <a:t>No declining enrollment expected in near future</a:t>
            </a:r>
          </a:p>
          <a:p>
            <a:pPr marL="285750" indent="-285750">
              <a:spcAft>
                <a:spcPts val="600"/>
              </a:spcAft>
              <a:buFont typeface="Arial" panose="020B0604020202020204" pitchFamily="34" charset="0"/>
              <a:buChar char="•"/>
            </a:pPr>
            <a:r>
              <a:rPr lang="en-US" sz="1600" b="1" dirty="0">
                <a:solidFill>
                  <a:schemeClr val="tx2">
                    <a:lumMod val="90000"/>
                    <a:lumOff val="10000"/>
                  </a:schemeClr>
                </a:solidFill>
              </a:rPr>
              <a:t>Lease expires at the end of this school year</a:t>
            </a:r>
            <a:endParaRPr lang="en-US" sz="1400" b="1" dirty="0">
              <a:solidFill>
                <a:schemeClr val="tx2">
                  <a:lumMod val="90000"/>
                  <a:lumOff val="10000"/>
                </a:schemeClr>
              </a:solidFill>
            </a:endParaRPr>
          </a:p>
        </p:txBody>
      </p:sp>
      <p:sp>
        <p:nvSpPr>
          <p:cNvPr id="20" name="TextBox 19">
            <a:extLst>
              <a:ext uri="{FF2B5EF4-FFF2-40B4-BE49-F238E27FC236}">
                <a16:creationId xmlns:a16="http://schemas.microsoft.com/office/drawing/2014/main" id="{8BB81078-E863-6B7F-3314-50CCEA1200B1}"/>
              </a:ext>
            </a:extLst>
          </p:cNvPr>
          <p:cNvSpPr txBox="1"/>
          <p:nvPr/>
        </p:nvSpPr>
        <p:spPr>
          <a:xfrm>
            <a:off x="2326042" y="3316898"/>
            <a:ext cx="2176802" cy="467885"/>
          </a:xfrm>
          <a:prstGeom prst="rect">
            <a:avLst/>
          </a:prstGeom>
          <a:noFill/>
        </p:spPr>
        <p:txBody>
          <a:bodyPr wrap="square">
            <a:spAutoFit/>
          </a:bodyPr>
          <a:lstStyle/>
          <a:p>
            <a:pPr>
              <a:lnSpc>
                <a:spcPct val="150000"/>
              </a:lnSpc>
              <a:spcAft>
                <a:spcPts val="600"/>
              </a:spcAft>
            </a:pPr>
            <a:r>
              <a:rPr lang="en-US" b="1" u="sng" dirty="0">
                <a:solidFill>
                  <a:schemeClr val="tx2">
                    <a:lumMod val="90000"/>
                    <a:lumOff val="10000"/>
                  </a:schemeClr>
                </a:solidFill>
              </a:rPr>
              <a:t>Recommendation</a:t>
            </a:r>
            <a:endParaRPr lang="en-US" sz="1600" b="1" u="sng" dirty="0">
              <a:solidFill>
                <a:schemeClr val="tx2">
                  <a:lumMod val="90000"/>
                  <a:lumOff val="10000"/>
                </a:schemeClr>
              </a:solidFill>
            </a:endParaRPr>
          </a:p>
        </p:txBody>
      </p:sp>
      <p:sp>
        <p:nvSpPr>
          <p:cNvPr id="21" name="TextBox 20">
            <a:extLst>
              <a:ext uri="{FF2B5EF4-FFF2-40B4-BE49-F238E27FC236}">
                <a16:creationId xmlns:a16="http://schemas.microsoft.com/office/drawing/2014/main" id="{3BA72B3D-9F92-995A-05F0-23D9CB6187BB}"/>
              </a:ext>
            </a:extLst>
          </p:cNvPr>
          <p:cNvSpPr txBox="1"/>
          <p:nvPr/>
        </p:nvSpPr>
        <p:spPr>
          <a:xfrm>
            <a:off x="1976717" y="4035922"/>
            <a:ext cx="2322868" cy="426207"/>
          </a:xfrm>
          <a:prstGeom prst="rect">
            <a:avLst/>
          </a:prstGeom>
          <a:noFill/>
        </p:spPr>
        <p:txBody>
          <a:bodyPr wrap="square">
            <a:spAutoFit/>
          </a:bodyPr>
          <a:lstStyle/>
          <a:p>
            <a:pPr>
              <a:lnSpc>
                <a:spcPct val="150000"/>
              </a:lnSpc>
              <a:spcAft>
                <a:spcPts val="600"/>
              </a:spcAft>
            </a:pPr>
            <a:r>
              <a:rPr lang="en-US" sz="1600" b="1" dirty="0"/>
              <a:t>Highland Academy</a:t>
            </a:r>
            <a:endParaRPr lang="en-US" sz="1400" b="1" dirty="0">
              <a:solidFill>
                <a:schemeClr val="tx2">
                  <a:lumMod val="90000"/>
                  <a:lumOff val="10000"/>
                </a:schemeClr>
              </a:solidFill>
            </a:endParaRPr>
          </a:p>
        </p:txBody>
      </p:sp>
      <p:sp>
        <p:nvSpPr>
          <p:cNvPr id="30" name="TextBox 29">
            <a:extLst>
              <a:ext uri="{FF2B5EF4-FFF2-40B4-BE49-F238E27FC236}">
                <a16:creationId xmlns:a16="http://schemas.microsoft.com/office/drawing/2014/main" id="{AA63D86D-ED95-B0D8-CABD-6307C04F4314}"/>
              </a:ext>
            </a:extLst>
          </p:cNvPr>
          <p:cNvSpPr txBox="1"/>
          <p:nvPr/>
        </p:nvSpPr>
        <p:spPr>
          <a:xfrm>
            <a:off x="6386983" y="3316898"/>
            <a:ext cx="1399233" cy="467885"/>
          </a:xfrm>
          <a:prstGeom prst="rect">
            <a:avLst/>
          </a:prstGeom>
          <a:noFill/>
        </p:spPr>
        <p:txBody>
          <a:bodyPr wrap="square">
            <a:spAutoFit/>
          </a:bodyPr>
          <a:lstStyle/>
          <a:p>
            <a:pPr>
              <a:lnSpc>
                <a:spcPct val="150000"/>
              </a:lnSpc>
              <a:spcAft>
                <a:spcPts val="600"/>
              </a:spcAft>
            </a:pPr>
            <a:r>
              <a:rPr lang="en-US" b="1" u="sng" dirty="0">
                <a:solidFill>
                  <a:schemeClr val="tx2">
                    <a:lumMod val="90000"/>
                    <a:lumOff val="10000"/>
                  </a:schemeClr>
                </a:solidFill>
              </a:rPr>
              <a:t>Remarks</a:t>
            </a:r>
            <a:endParaRPr lang="en-US" sz="1600" b="1" u="sng" dirty="0">
              <a:solidFill>
                <a:schemeClr val="tx2">
                  <a:lumMod val="90000"/>
                  <a:lumOff val="10000"/>
                </a:schemeClr>
              </a:solidFill>
            </a:endParaRPr>
          </a:p>
        </p:txBody>
      </p:sp>
      <p:sp>
        <p:nvSpPr>
          <p:cNvPr id="34" name="TextBox 33">
            <a:extLst>
              <a:ext uri="{FF2B5EF4-FFF2-40B4-BE49-F238E27FC236}">
                <a16:creationId xmlns:a16="http://schemas.microsoft.com/office/drawing/2014/main" id="{8F01B0AF-D600-3D4C-389E-FA4D4FBE4808}"/>
              </a:ext>
            </a:extLst>
          </p:cNvPr>
          <p:cNvSpPr txBox="1"/>
          <p:nvPr/>
        </p:nvSpPr>
        <p:spPr>
          <a:xfrm>
            <a:off x="5595896" y="3765670"/>
            <a:ext cx="3486631" cy="1154162"/>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US" sz="1600" b="1" dirty="0"/>
              <a:t>Facility doesn’t support growth (198 enrolled)</a:t>
            </a:r>
          </a:p>
          <a:p>
            <a:pPr marL="285750" indent="-285750">
              <a:spcAft>
                <a:spcPts val="600"/>
              </a:spcAft>
              <a:buFont typeface="Arial" panose="020B0604020202020204" pitchFamily="34" charset="0"/>
              <a:buChar char="•"/>
            </a:pPr>
            <a:r>
              <a:rPr lang="en-US" sz="1600" b="1" dirty="0">
                <a:solidFill>
                  <a:schemeClr val="tx2">
                    <a:lumMod val="90000"/>
                    <a:lumOff val="10000"/>
                  </a:schemeClr>
                </a:solidFill>
              </a:rPr>
              <a:t>Ed Center Facility could be used to house ACT program</a:t>
            </a:r>
            <a:endParaRPr lang="en-US" sz="1400" b="1" dirty="0">
              <a:solidFill>
                <a:schemeClr val="tx2">
                  <a:lumMod val="90000"/>
                  <a:lumOff val="10000"/>
                </a:schemeClr>
              </a:solidFill>
            </a:endParaRPr>
          </a:p>
        </p:txBody>
      </p:sp>
      <p:cxnSp>
        <p:nvCxnSpPr>
          <p:cNvPr id="35" name="Straight Connector 34">
            <a:extLst>
              <a:ext uri="{FF2B5EF4-FFF2-40B4-BE49-F238E27FC236}">
                <a16:creationId xmlns:a16="http://schemas.microsoft.com/office/drawing/2014/main" id="{44ABC5A5-10D0-4FC1-C5BC-B20CEEE89BA2}"/>
              </a:ext>
            </a:extLst>
          </p:cNvPr>
          <p:cNvCxnSpPr>
            <a:cxnSpLocks/>
          </p:cNvCxnSpPr>
          <p:nvPr/>
        </p:nvCxnSpPr>
        <p:spPr>
          <a:xfrm>
            <a:off x="1782694" y="5011580"/>
            <a:ext cx="6662059"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D0918E2B-F125-5328-3074-C14085F2060A}"/>
              </a:ext>
            </a:extLst>
          </p:cNvPr>
          <p:cNvSpPr txBox="1"/>
          <p:nvPr/>
        </p:nvSpPr>
        <p:spPr>
          <a:xfrm>
            <a:off x="1976716" y="5395325"/>
            <a:ext cx="3079377" cy="426207"/>
          </a:xfrm>
          <a:prstGeom prst="rect">
            <a:avLst/>
          </a:prstGeom>
          <a:noFill/>
        </p:spPr>
        <p:txBody>
          <a:bodyPr wrap="square">
            <a:spAutoFit/>
          </a:bodyPr>
          <a:lstStyle/>
          <a:p>
            <a:pPr>
              <a:lnSpc>
                <a:spcPct val="150000"/>
              </a:lnSpc>
              <a:spcAft>
                <a:spcPts val="600"/>
              </a:spcAft>
            </a:pPr>
            <a:r>
              <a:rPr lang="en-US" sz="1600" b="1" dirty="0"/>
              <a:t>Anchorage </a:t>
            </a:r>
            <a:r>
              <a:rPr lang="en-US" sz="1600" b="1" dirty="0" err="1"/>
              <a:t>STrEaM</a:t>
            </a:r>
            <a:r>
              <a:rPr lang="en-US" sz="1600" b="1" dirty="0"/>
              <a:t> Academy</a:t>
            </a:r>
            <a:endParaRPr lang="en-US" sz="1400" b="1" dirty="0">
              <a:solidFill>
                <a:schemeClr val="tx2">
                  <a:lumMod val="90000"/>
                  <a:lumOff val="10000"/>
                </a:schemeClr>
              </a:solidFill>
            </a:endParaRPr>
          </a:p>
        </p:txBody>
      </p:sp>
      <p:sp>
        <p:nvSpPr>
          <p:cNvPr id="38" name="TextBox 37">
            <a:extLst>
              <a:ext uri="{FF2B5EF4-FFF2-40B4-BE49-F238E27FC236}">
                <a16:creationId xmlns:a16="http://schemas.microsoft.com/office/drawing/2014/main" id="{0878F038-673C-9E91-F309-6E99BF272F0D}"/>
              </a:ext>
            </a:extLst>
          </p:cNvPr>
          <p:cNvSpPr txBox="1"/>
          <p:nvPr/>
        </p:nvSpPr>
        <p:spPr>
          <a:xfrm>
            <a:off x="5595896" y="5073773"/>
            <a:ext cx="3486631" cy="1154162"/>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US" sz="1600" b="1" dirty="0"/>
              <a:t>Facility doesn’t support growth (183 enrolled)</a:t>
            </a:r>
          </a:p>
          <a:p>
            <a:pPr marL="285750" indent="-285750">
              <a:spcAft>
                <a:spcPts val="600"/>
              </a:spcAft>
              <a:buFont typeface="Arial" panose="020B0604020202020204" pitchFamily="34" charset="0"/>
              <a:buChar char="•"/>
            </a:pPr>
            <a:r>
              <a:rPr lang="en-US" sz="1600" b="1" dirty="0">
                <a:solidFill>
                  <a:schemeClr val="tx2">
                    <a:lumMod val="90000"/>
                    <a:lumOff val="10000"/>
                  </a:schemeClr>
                </a:solidFill>
              </a:rPr>
              <a:t>Could grow to their Charter’s 300 enrollment goal</a:t>
            </a:r>
            <a:endParaRPr lang="en-US" sz="1400" b="1" dirty="0">
              <a:solidFill>
                <a:schemeClr val="tx2">
                  <a:lumMod val="90000"/>
                  <a:lumOff val="10000"/>
                </a:schemeClr>
              </a:solidFill>
            </a:endParaRPr>
          </a:p>
        </p:txBody>
      </p:sp>
      <p:cxnSp>
        <p:nvCxnSpPr>
          <p:cNvPr id="39" name="Straight Connector 38">
            <a:extLst>
              <a:ext uri="{FF2B5EF4-FFF2-40B4-BE49-F238E27FC236}">
                <a16:creationId xmlns:a16="http://schemas.microsoft.com/office/drawing/2014/main" id="{9315B5E5-05B7-32A2-012A-482FF5254DA9}"/>
              </a:ext>
            </a:extLst>
          </p:cNvPr>
          <p:cNvCxnSpPr>
            <a:cxnSpLocks/>
          </p:cNvCxnSpPr>
          <p:nvPr/>
        </p:nvCxnSpPr>
        <p:spPr>
          <a:xfrm flipV="1">
            <a:off x="1782694" y="1598279"/>
            <a:ext cx="0" cy="4940834"/>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7272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91E21-3F61-E94A-ECED-B6A252E34244}"/>
              </a:ext>
            </a:extLst>
          </p:cNvPr>
          <p:cNvSpPr>
            <a:spLocks noGrp="1"/>
          </p:cNvSpPr>
          <p:nvPr>
            <p:ph type="title"/>
          </p:nvPr>
        </p:nvSpPr>
        <p:spPr/>
        <p:txBody>
          <a:bodyPr/>
          <a:lstStyle/>
          <a:p>
            <a:r>
              <a:rPr lang="en-US" dirty="0"/>
              <a:t>Repurposing Discussion</a:t>
            </a:r>
          </a:p>
        </p:txBody>
      </p:sp>
      <p:sp>
        <p:nvSpPr>
          <p:cNvPr id="4" name="Slide Number Placeholder 3">
            <a:extLst>
              <a:ext uri="{FF2B5EF4-FFF2-40B4-BE49-F238E27FC236}">
                <a16:creationId xmlns:a16="http://schemas.microsoft.com/office/drawing/2014/main" id="{D65B5131-25FA-C1AC-F466-55D5411B12A1}"/>
              </a:ext>
            </a:extLst>
          </p:cNvPr>
          <p:cNvSpPr>
            <a:spLocks noGrp="1"/>
          </p:cNvSpPr>
          <p:nvPr>
            <p:ph type="sldNum" sz="quarter" idx="12"/>
          </p:nvPr>
        </p:nvSpPr>
        <p:spPr/>
        <p:txBody>
          <a:bodyPr/>
          <a:lstStyle/>
          <a:p>
            <a:fld id="{A1FEA00D-4371-46C8-BC97-F08C468C878A}" type="slidenum">
              <a:rPr lang="en-US" smtClean="0"/>
              <a:pPr/>
              <a:t>8</a:t>
            </a:fld>
            <a:endParaRPr lang="en-US" dirty="0"/>
          </a:p>
        </p:txBody>
      </p:sp>
      <p:sp>
        <p:nvSpPr>
          <p:cNvPr id="5" name="Rectangle: Rounded Corners 4">
            <a:extLst>
              <a:ext uri="{FF2B5EF4-FFF2-40B4-BE49-F238E27FC236}">
                <a16:creationId xmlns:a16="http://schemas.microsoft.com/office/drawing/2014/main" id="{961C2875-6E48-3920-D65B-458A3B93ECA7}"/>
              </a:ext>
            </a:extLst>
          </p:cNvPr>
          <p:cNvSpPr/>
          <p:nvPr/>
        </p:nvSpPr>
        <p:spPr>
          <a:xfrm>
            <a:off x="105699" y="2884840"/>
            <a:ext cx="1167637" cy="868772"/>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latin typeface="Arial" panose="020B0604020202020204" pitchFamily="34" charset="0"/>
              <a:cs typeface="Arial" panose="020B0604020202020204" pitchFamily="34" charset="0"/>
            </a:endParaRPr>
          </a:p>
        </p:txBody>
      </p:sp>
      <p:sp>
        <p:nvSpPr>
          <p:cNvPr id="24" name="Rectangle: Rounded Corners 23">
            <a:extLst>
              <a:ext uri="{FF2B5EF4-FFF2-40B4-BE49-F238E27FC236}">
                <a16:creationId xmlns:a16="http://schemas.microsoft.com/office/drawing/2014/main" id="{DF7771CE-1B53-2AEC-AF8F-8F8EF0B16039}"/>
              </a:ext>
            </a:extLst>
          </p:cNvPr>
          <p:cNvSpPr/>
          <p:nvPr/>
        </p:nvSpPr>
        <p:spPr>
          <a:xfrm>
            <a:off x="1641433" y="2246050"/>
            <a:ext cx="7175757" cy="2405849"/>
          </a:xfrm>
          <a:prstGeom prst="roundRect">
            <a:avLst>
              <a:gd name="adj" fmla="val 7917"/>
            </a:avLst>
          </a:prstGeom>
          <a:solidFill>
            <a:schemeClr val="bg1">
              <a:lumMod val="85000"/>
            </a:schemeClr>
          </a:solidFill>
          <a:ln>
            <a:noFill/>
          </a:ln>
          <a:effectLst>
            <a:outerShdw blurRad="50800" dist="228600" dir="16200000" sx="83000" sy="83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500">
              <a:solidFill>
                <a:schemeClr val="tx1"/>
              </a:solidFill>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548CD075-1105-AF83-0C99-E92A4CEC99F1}"/>
              </a:ext>
            </a:extLst>
          </p:cNvPr>
          <p:cNvSpPr/>
          <p:nvPr/>
        </p:nvSpPr>
        <p:spPr>
          <a:xfrm>
            <a:off x="2784164" y="1017401"/>
            <a:ext cx="569387" cy="300082"/>
          </a:xfrm>
          <a:prstGeom prst="rect">
            <a:avLst/>
          </a:prstGeom>
        </p:spPr>
        <p:txBody>
          <a:bodyPr wrap="none">
            <a:spAutoFit/>
          </a:bodyPr>
          <a:lstStyle/>
          <a:p>
            <a:r>
              <a:rPr lang="en-IN" sz="1350" b="1" dirty="0">
                <a:solidFill>
                  <a:schemeClr val="bg1"/>
                </a:solidFill>
                <a:latin typeface="Arial" panose="020B0604020202020204" pitchFamily="34" charset="0"/>
                <a:ea typeface="Verdana" panose="020B0604030504040204" pitchFamily="34" charset="0"/>
                <a:cs typeface="Arial" panose="020B0604020202020204" pitchFamily="34" charset="0"/>
              </a:rPr>
              <a:t>Pros</a:t>
            </a:r>
          </a:p>
        </p:txBody>
      </p:sp>
      <p:sp>
        <p:nvSpPr>
          <p:cNvPr id="36" name="TextBox 35">
            <a:extLst>
              <a:ext uri="{FF2B5EF4-FFF2-40B4-BE49-F238E27FC236}">
                <a16:creationId xmlns:a16="http://schemas.microsoft.com/office/drawing/2014/main" id="{6B74F7C1-0A0A-C96F-C557-59E076417F36}"/>
              </a:ext>
            </a:extLst>
          </p:cNvPr>
          <p:cNvSpPr txBox="1"/>
          <p:nvPr/>
        </p:nvSpPr>
        <p:spPr>
          <a:xfrm>
            <a:off x="1667670" y="2380507"/>
            <a:ext cx="7005813" cy="2185214"/>
          </a:xfrm>
          <a:prstGeom prst="rect">
            <a:avLst/>
          </a:prstGeom>
          <a:noFill/>
        </p:spPr>
        <p:txBody>
          <a:bodyPr wrap="square" rtlCol="0">
            <a:spAutoFit/>
          </a:bodyPr>
          <a:lstStyle/>
          <a:p>
            <a:pPr marL="171450" indent="-171450">
              <a:spcAft>
                <a:spcPts val="24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Rilke Schule’s lease expires at the end of this year. $738K per year lease is expected to increase for FY26</a:t>
            </a:r>
          </a:p>
          <a:p>
            <a:pPr marL="171450" indent="-171450">
              <a:spcAft>
                <a:spcPts val="24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Current facility has no cafeteria; students who qualify for F&amp;R meals will have meals available</a:t>
            </a:r>
          </a:p>
          <a:p>
            <a:pPr marL="171450" indent="-171450">
              <a:spcAft>
                <a:spcPts val="24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Minimal renovations would be needed for Lake Hood to house Rilke Schule</a:t>
            </a:r>
            <a:endParaRPr lang="en-IN" sz="1600" dirty="0">
              <a:latin typeface="Arial" panose="020B0604020202020204" pitchFamily="34" charset="0"/>
              <a:ea typeface="Verdana" panose="020B0604030504040204" pitchFamily="34" charset="0"/>
              <a:cs typeface="Arial" panose="020B0604020202020204" pitchFamily="34" charset="0"/>
            </a:endParaRPr>
          </a:p>
        </p:txBody>
      </p:sp>
      <p:sp>
        <p:nvSpPr>
          <p:cNvPr id="52" name="Rectangle 51">
            <a:extLst>
              <a:ext uri="{FF2B5EF4-FFF2-40B4-BE49-F238E27FC236}">
                <a16:creationId xmlns:a16="http://schemas.microsoft.com/office/drawing/2014/main" id="{194EAA16-0E16-F880-7582-BE778C6DF3D3}"/>
              </a:ext>
            </a:extLst>
          </p:cNvPr>
          <p:cNvSpPr/>
          <p:nvPr/>
        </p:nvSpPr>
        <p:spPr>
          <a:xfrm>
            <a:off x="50513" y="2909489"/>
            <a:ext cx="1249060" cy="738664"/>
          </a:xfrm>
          <a:prstGeom prst="rect">
            <a:avLst/>
          </a:prstGeom>
        </p:spPr>
        <p:txBody>
          <a:bodyPr wrap="none">
            <a:spAutoFit/>
          </a:bodyPr>
          <a:lstStyle/>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Rilke Schule</a:t>
            </a: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 to </a:t>
            </a: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Lake Hood</a:t>
            </a:r>
          </a:p>
        </p:txBody>
      </p:sp>
    </p:spTree>
    <p:extLst>
      <p:ext uri="{BB962C8B-B14F-4D97-AF65-F5344CB8AC3E}">
        <p14:creationId xmlns:p14="http://schemas.microsoft.com/office/powerpoint/2010/main" val="397186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D120E-82C7-E122-3AB3-6393C755C508}"/>
              </a:ext>
            </a:extLst>
          </p:cNvPr>
          <p:cNvSpPr>
            <a:spLocks noGrp="1"/>
          </p:cNvSpPr>
          <p:nvPr>
            <p:ph type="title"/>
          </p:nvPr>
        </p:nvSpPr>
        <p:spPr/>
        <p:txBody>
          <a:bodyPr/>
          <a:lstStyle/>
          <a:p>
            <a:r>
              <a:rPr lang="en-US" dirty="0"/>
              <a:t>Repurposing Discussion</a:t>
            </a:r>
          </a:p>
        </p:txBody>
      </p:sp>
      <p:sp>
        <p:nvSpPr>
          <p:cNvPr id="4" name="Slide Number Placeholder 3">
            <a:extLst>
              <a:ext uri="{FF2B5EF4-FFF2-40B4-BE49-F238E27FC236}">
                <a16:creationId xmlns:a16="http://schemas.microsoft.com/office/drawing/2014/main" id="{4ADDC7E5-5C73-BDA4-8B3A-FE2D16A20D02}"/>
              </a:ext>
            </a:extLst>
          </p:cNvPr>
          <p:cNvSpPr>
            <a:spLocks noGrp="1"/>
          </p:cNvSpPr>
          <p:nvPr>
            <p:ph type="sldNum" sz="quarter" idx="12"/>
          </p:nvPr>
        </p:nvSpPr>
        <p:spPr/>
        <p:txBody>
          <a:bodyPr/>
          <a:lstStyle/>
          <a:p>
            <a:fld id="{A1FEA00D-4371-46C8-BC97-F08C468C878A}" type="slidenum">
              <a:rPr lang="en-US" smtClean="0"/>
              <a:pPr/>
              <a:t>9</a:t>
            </a:fld>
            <a:endParaRPr lang="en-US" dirty="0"/>
          </a:p>
        </p:txBody>
      </p:sp>
      <p:sp>
        <p:nvSpPr>
          <p:cNvPr id="8" name="Rectangle: Rounded Corners 7">
            <a:extLst>
              <a:ext uri="{FF2B5EF4-FFF2-40B4-BE49-F238E27FC236}">
                <a16:creationId xmlns:a16="http://schemas.microsoft.com/office/drawing/2014/main" id="{AFD36EBC-42F5-F81F-88E2-75E113FD9CE5}"/>
              </a:ext>
            </a:extLst>
          </p:cNvPr>
          <p:cNvSpPr/>
          <p:nvPr/>
        </p:nvSpPr>
        <p:spPr>
          <a:xfrm>
            <a:off x="1641433" y="3925786"/>
            <a:ext cx="7175757" cy="2505329"/>
          </a:xfrm>
          <a:prstGeom prst="roundRect">
            <a:avLst>
              <a:gd name="adj" fmla="val 7917"/>
            </a:avLst>
          </a:prstGeom>
          <a:solidFill>
            <a:schemeClr val="bg1">
              <a:lumMod val="85000"/>
            </a:schemeClr>
          </a:solidFill>
          <a:ln>
            <a:noFill/>
          </a:ln>
          <a:effectLst>
            <a:outerShdw blurRad="50800" dist="228600" dir="16200000" sx="83000" sy="83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500">
              <a:solidFill>
                <a:schemeClr val="tx1"/>
              </a:solidFill>
              <a:latin typeface="Arial" panose="020B0604020202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37BBC3E6-61DB-591E-35C2-1C373EE1E899}"/>
              </a:ext>
            </a:extLst>
          </p:cNvPr>
          <p:cNvSpPr/>
          <p:nvPr/>
        </p:nvSpPr>
        <p:spPr>
          <a:xfrm>
            <a:off x="105699" y="4668533"/>
            <a:ext cx="1167637" cy="978756"/>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308C1FCB-0C3E-48C6-944B-FAB4197C832F}"/>
              </a:ext>
            </a:extLst>
          </p:cNvPr>
          <p:cNvSpPr txBox="1"/>
          <p:nvPr/>
        </p:nvSpPr>
        <p:spPr>
          <a:xfrm>
            <a:off x="1733927" y="3998185"/>
            <a:ext cx="7175757" cy="2369880"/>
          </a:xfrm>
          <a:prstGeom prst="rect">
            <a:avLst/>
          </a:prstGeom>
          <a:noFill/>
        </p:spPr>
        <p:txBody>
          <a:bodyPr wrap="square" rtlCol="0">
            <a:spAutoFit/>
          </a:bodyPr>
          <a:lstStyle/>
          <a:p>
            <a:pPr marL="171450" indent="-171450">
              <a:spcAft>
                <a:spcPts val="6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Currently the lowest fund balance of all Charter Schools ($270K); would provide financial relief</a:t>
            </a:r>
          </a:p>
          <a:p>
            <a:pPr marL="171450" indent="-171450">
              <a:spcAft>
                <a:spcPts val="6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Current facility has no cafeteria; students who qualify for F&amp;R meals will have meals available</a:t>
            </a:r>
          </a:p>
          <a:p>
            <a:pPr marL="171450" indent="-171450">
              <a:spcAft>
                <a:spcPts val="6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Current facility has no gym</a:t>
            </a:r>
          </a:p>
          <a:p>
            <a:pPr marL="171450" indent="-171450">
              <a:spcAft>
                <a:spcPts val="6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School is large enough to support enrollment growth</a:t>
            </a:r>
          </a:p>
          <a:p>
            <a:pPr marL="171450" indent="-171450">
              <a:spcAft>
                <a:spcPts val="6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Would free up space in the Ed Center to consolidate the ACT program ($319K lease expires June 2025) &amp; Family Partnership</a:t>
            </a:r>
          </a:p>
        </p:txBody>
      </p:sp>
      <p:sp>
        <p:nvSpPr>
          <p:cNvPr id="7" name="Rectangle 6">
            <a:extLst>
              <a:ext uri="{FF2B5EF4-FFF2-40B4-BE49-F238E27FC236}">
                <a16:creationId xmlns:a16="http://schemas.microsoft.com/office/drawing/2014/main" id="{3F343CDA-685B-E4ED-8E3B-C91A959F25BA}"/>
              </a:ext>
            </a:extLst>
          </p:cNvPr>
          <p:cNvSpPr/>
          <p:nvPr/>
        </p:nvSpPr>
        <p:spPr>
          <a:xfrm>
            <a:off x="200394" y="4693182"/>
            <a:ext cx="949298" cy="954107"/>
          </a:xfrm>
          <a:prstGeom prst="rect">
            <a:avLst/>
          </a:prstGeom>
        </p:spPr>
        <p:txBody>
          <a:bodyPr wrap="none">
            <a:spAutoFit/>
          </a:bodyPr>
          <a:lstStyle/>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Highland</a:t>
            </a: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 to </a:t>
            </a: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Nunaka </a:t>
            </a: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Valley</a:t>
            </a:r>
          </a:p>
        </p:txBody>
      </p:sp>
      <p:sp>
        <p:nvSpPr>
          <p:cNvPr id="9" name="Rectangle: Rounded Corners 8">
            <a:extLst>
              <a:ext uri="{FF2B5EF4-FFF2-40B4-BE49-F238E27FC236}">
                <a16:creationId xmlns:a16="http://schemas.microsoft.com/office/drawing/2014/main" id="{9070AF58-3A6B-2090-93C5-185FF53C0A42}"/>
              </a:ext>
            </a:extLst>
          </p:cNvPr>
          <p:cNvSpPr/>
          <p:nvPr/>
        </p:nvSpPr>
        <p:spPr>
          <a:xfrm>
            <a:off x="105699" y="1976430"/>
            <a:ext cx="1167637" cy="978756"/>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350">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CFEFC2B4-84D8-DF11-299F-AB763046B064}"/>
              </a:ext>
            </a:extLst>
          </p:cNvPr>
          <p:cNvSpPr/>
          <p:nvPr/>
        </p:nvSpPr>
        <p:spPr>
          <a:xfrm>
            <a:off x="1614800" y="1297835"/>
            <a:ext cx="7202390" cy="2374223"/>
          </a:xfrm>
          <a:prstGeom prst="roundRect">
            <a:avLst>
              <a:gd name="adj" fmla="val 7917"/>
            </a:avLst>
          </a:prstGeom>
          <a:solidFill>
            <a:schemeClr val="bg1">
              <a:lumMod val="85000"/>
            </a:schemeClr>
          </a:solidFill>
          <a:ln>
            <a:noFill/>
          </a:ln>
          <a:effectLst>
            <a:outerShdw blurRad="50800" dist="228600" dir="16200000" sx="83000" sy="83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500">
              <a:solidFill>
                <a:schemeClr val="tx1"/>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CA4964BD-679B-E4CB-12F8-ECF9077964EF}"/>
              </a:ext>
            </a:extLst>
          </p:cNvPr>
          <p:cNvSpPr/>
          <p:nvPr/>
        </p:nvSpPr>
        <p:spPr>
          <a:xfrm>
            <a:off x="2784164" y="797522"/>
            <a:ext cx="569387" cy="300082"/>
          </a:xfrm>
          <a:prstGeom prst="rect">
            <a:avLst/>
          </a:prstGeom>
        </p:spPr>
        <p:txBody>
          <a:bodyPr wrap="none">
            <a:spAutoFit/>
          </a:bodyPr>
          <a:lstStyle/>
          <a:p>
            <a:r>
              <a:rPr lang="en-IN" sz="1350" b="1" dirty="0">
                <a:solidFill>
                  <a:schemeClr val="bg1"/>
                </a:solidFill>
                <a:latin typeface="Arial" panose="020B0604020202020204" pitchFamily="34" charset="0"/>
                <a:ea typeface="Verdana" panose="020B0604030504040204" pitchFamily="34" charset="0"/>
                <a:cs typeface="Arial" panose="020B0604020202020204" pitchFamily="34" charset="0"/>
              </a:rPr>
              <a:t>Pros</a:t>
            </a:r>
          </a:p>
        </p:txBody>
      </p:sp>
      <p:sp>
        <p:nvSpPr>
          <p:cNvPr id="12" name="TextBox 11">
            <a:extLst>
              <a:ext uri="{FF2B5EF4-FFF2-40B4-BE49-F238E27FC236}">
                <a16:creationId xmlns:a16="http://schemas.microsoft.com/office/drawing/2014/main" id="{D005F274-B890-AAF4-5D99-009551B62348}"/>
              </a:ext>
            </a:extLst>
          </p:cNvPr>
          <p:cNvSpPr txBox="1"/>
          <p:nvPr/>
        </p:nvSpPr>
        <p:spPr>
          <a:xfrm>
            <a:off x="1641037" y="1380289"/>
            <a:ext cx="7059079" cy="2185214"/>
          </a:xfrm>
          <a:prstGeom prst="rect">
            <a:avLst/>
          </a:prstGeom>
          <a:noFill/>
        </p:spPr>
        <p:txBody>
          <a:bodyPr wrap="square" rtlCol="0">
            <a:spAutoFit/>
          </a:bodyPr>
          <a:lstStyle/>
          <a:p>
            <a:pPr marL="171450" indent="-171450">
              <a:spcAft>
                <a:spcPts val="12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Current facility doesn’t support growth to their Charter goal of 300</a:t>
            </a:r>
          </a:p>
          <a:p>
            <a:pPr marL="171450" indent="-171450">
              <a:spcAft>
                <a:spcPts val="12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Current facility has no cafeteria; students who qualify for F&amp;R meals will have meals available</a:t>
            </a:r>
          </a:p>
          <a:p>
            <a:pPr marL="171450" indent="-171450">
              <a:spcAft>
                <a:spcPts val="12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Current facility has no gym</a:t>
            </a:r>
          </a:p>
          <a:p>
            <a:pPr marL="171450" indent="-171450">
              <a:spcAft>
                <a:spcPts val="12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Supports Outdoor &amp; Experiential Education better than their current facility</a:t>
            </a:r>
          </a:p>
          <a:p>
            <a:pPr marL="171450" indent="-171450">
              <a:spcAft>
                <a:spcPts val="1200"/>
              </a:spcAft>
              <a:buFont typeface="Wingdings" panose="05000000000000000000" pitchFamily="2" charset="2"/>
              <a:buChar char="§"/>
            </a:pPr>
            <a:r>
              <a:rPr lang="en-US" sz="1600" dirty="0">
                <a:latin typeface="Arial" panose="020B0604020202020204" pitchFamily="34" charset="0"/>
                <a:ea typeface="Verdana" panose="020B0604030504040204" pitchFamily="34" charset="0"/>
                <a:cs typeface="Arial" panose="020B0604020202020204" pitchFamily="34" charset="0"/>
              </a:rPr>
              <a:t>School is large enough to support enrollment growth</a:t>
            </a:r>
          </a:p>
        </p:txBody>
      </p:sp>
      <p:sp>
        <p:nvSpPr>
          <p:cNvPr id="13" name="Rectangle 12">
            <a:extLst>
              <a:ext uri="{FF2B5EF4-FFF2-40B4-BE49-F238E27FC236}">
                <a16:creationId xmlns:a16="http://schemas.microsoft.com/office/drawing/2014/main" id="{E941B21E-E497-A544-7C63-D4064DA6B76B}"/>
              </a:ext>
            </a:extLst>
          </p:cNvPr>
          <p:cNvSpPr/>
          <p:nvPr/>
        </p:nvSpPr>
        <p:spPr>
          <a:xfrm>
            <a:off x="234858" y="2001079"/>
            <a:ext cx="880369" cy="954107"/>
          </a:xfrm>
          <a:prstGeom prst="rect">
            <a:avLst/>
          </a:prstGeom>
        </p:spPr>
        <p:txBody>
          <a:bodyPr wrap="none">
            <a:spAutoFit/>
          </a:bodyPr>
          <a:lstStyle/>
          <a:p>
            <a:pPr algn="ctr"/>
            <a:r>
              <a:rPr lang="en-IN" sz="1400" b="1" dirty="0" err="1">
                <a:solidFill>
                  <a:schemeClr val="bg1"/>
                </a:solidFill>
                <a:latin typeface="Arial" panose="020B0604020202020204" pitchFamily="34" charset="0"/>
                <a:ea typeface="Verdana" panose="020B0604030504040204" pitchFamily="34" charset="0"/>
                <a:cs typeface="Arial" panose="020B0604020202020204" pitchFamily="34" charset="0"/>
              </a:rPr>
              <a:t>STrEaM</a:t>
            </a:r>
            <a:endPar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endParaRP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 to </a:t>
            </a: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Nunaka </a:t>
            </a:r>
          </a:p>
          <a:p>
            <a:pPr algn="ctr"/>
            <a:r>
              <a:rPr lang="en-IN" sz="1400" b="1" dirty="0">
                <a:solidFill>
                  <a:schemeClr val="bg1"/>
                </a:solidFill>
                <a:latin typeface="Arial" panose="020B0604020202020204" pitchFamily="34" charset="0"/>
                <a:ea typeface="Verdana" panose="020B0604030504040204" pitchFamily="34" charset="0"/>
                <a:cs typeface="Arial" panose="020B0604020202020204" pitchFamily="34" charset="0"/>
              </a:rPr>
              <a:t>Valley</a:t>
            </a:r>
          </a:p>
        </p:txBody>
      </p:sp>
    </p:spTree>
    <p:extLst>
      <p:ext uri="{BB962C8B-B14F-4D97-AF65-F5344CB8AC3E}">
        <p14:creationId xmlns:p14="http://schemas.microsoft.com/office/powerpoint/2010/main" val="3960674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F60450EBAD8E41BF430BC5EB57E556" ma:contentTypeVersion="9" ma:contentTypeDescription="Create a new document." ma:contentTypeScope="" ma:versionID="39afed893d3029902f399dd65ee1e047">
  <xsd:schema xmlns:xsd="http://www.w3.org/2001/XMLSchema" xmlns:xs="http://www.w3.org/2001/XMLSchema" xmlns:p="http://schemas.microsoft.com/office/2006/metadata/properties" xmlns:ns3="be6cb52e-9b4d-4425-9926-1f6d57e73e1e" targetNamespace="http://schemas.microsoft.com/office/2006/metadata/properties" ma:root="true" ma:fieldsID="7b0d7a99728bd59419dfccb933d44a65" ns3:_="">
    <xsd:import namespace="be6cb52e-9b4d-4425-9926-1f6d57e73e1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6cb52e-9b4d-4425-9926-1f6d57e73e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215F35-676F-4A8F-909B-DE8AAE4E14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6cb52e-9b4d-4425-9926-1f6d57e73e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2F411D-5105-419E-81F9-9F10CDF79920}">
  <ds:schemaRefs>
    <ds:schemaRef ds:uri="http://schemas.microsoft.com/sharepoint/v3/contenttype/forms"/>
  </ds:schemaRefs>
</ds:datastoreItem>
</file>

<file path=customXml/itemProps3.xml><?xml version="1.0" encoding="utf-8"?>
<ds:datastoreItem xmlns:ds="http://schemas.openxmlformats.org/officeDocument/2006/customXml" ds:itemID="{D92F40EB-8310-40E4-97DD-A2CE24BB8663}">
  <ds:schemaRefs>
    <ds:schemaRef ds:uri="http://purl.org/dc/terms/"/>
    <ds:schemaRef ds:uri="http://purl.org/dc/elements/1.1/"/>
    <ds:schemaRef ds:uri="http://schemas.microsoft.com/office/infopath/2007/PartnerControls"/>
    <ds:schemaRef ds:uri="http://schemas.microsoft.com/office/2006/documentManagement/types"/>
    <ds:schemaRef ds:uri="http://purl.org/dc/dcmitype/"/>
    <ds:schemaRef ds:uri="http://www.w3.org/XML/1998/namespace"/>
    <ds:schemaRef ds:uri="http://schemas.openxmlformats.org/package/2006/metadata/core-properties"/>
    <ds:schemaRef ds:uri="be6cb52e-9b4d-4425-9926-1f6d57e73e1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112071</TotalTime>
  <Words>865</Words>
  <Application>Microsoft Office PowerPoint</Application>
  <PresentationFormat>Letter Paper (8.5x11 in)</PresentationFormat>
  <Paragraphs>188</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Courier New</vt:lpstr>
      <vt:lpstr>Wingdings</vt:lpstr>
      <vt:lpstr>Office Theme</vt:lpstr>
      <vt:lpstr>   Rightsizing Updates 21 January, 2025</vt:lpstr>
      <vt:lpstr>PowerPoint Presentation</vt:lpstr>
      <vt:lpstr>Approved School Board Rightsizing Amendments</vt:lpstr>
      <vt:lpstr>Schools and Programs in Leased Facilities</vt:lpstr>
      <vt:lpstr>Charter School Fund Balances FY24</vt:lpstr>
      <vt:lpstr>Revenue Impact for School Closures</vt:lpstr>
      <vt:lpstr>Repurpose Discussion</vt:lpstr>
      <vt:lpstr>Repurposing Discussion</vt:lpstr>
      <vt:lpstr>Repurposing Discussion</vt:lpstr>
      <vt:lpstr>Additional Discussion Topics</vt:lpstr>
      <vt:lpstr>Questions/Comments?</vt:lpstr>
    </vt:vector>
  </TitlesOfParts>
  <Company>Anchorage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Rightsizing ASD  Why would a School District Consolidate/Repurpose or Close Schools?</dc:title>
  <dc:creator>anderson_jim01</dc:creator>
  <cp:lastModifiedBy>anderson_jim01</cp:lastModifiedBy>
  <cp:revision>659</cp:revision>
  <cp:lastPrinted>2025-01-21T19:57:20Z</cp:lastPrinted>
  <dcterms:created xsi:type="dcterms:W3CDTF">2024-03-18T17:27:11Z</dcterms:created>
  <dcterms:modified xsi:type="dcterms:W3CDTF">2025-01-21T20:38:23Z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0x010100E3F60450EBAD8E41BF430BC5EB57E556</vt:lpwstr>
  </property>
</Properties>
</file>